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6" r:id="rId2"/>
    <p:sldId id="257" r:id="rId3"/>
    <p:sldId id="261" r:id="rId4"/>
    <p:sldId id="269" r:id="rId5"/>
    <p:sldId id="262" r:id="rId6"/>
    <p:sldId id="270" r:id="rId7"/>
    <p:sldId id="271" r:id="rId8"/>
    <p:sldId id="272" r:id="rId9"/>
    <p:sldId id="273" r:id="rId10"/>
    <p:sldId id="285" r:id="rId11"/>
    <p:sldId id="286" r:id="rId12"/>
    <p:sldId id="274" r:id="rId13"/>
    <p:sldId id="277" r:id="rId14"/>
    <p:sldId id="263" r:id="rId15"/>
    <p:sldId id="265" r:id="rId16"/>
    <p:sldId id="278" r:id="rId17"/>
    <p:sldId id="279" r:id="rId18"/>
    <p:sldId id="280" r:id="rId19"/>
    <p:sldId id="281" r:id="rId20"/>
    <p:sldId id="282" r:id="rId21"/>
    <p:sldId id="283" r:id="rId22"/>
    <p:sldId id="284" r:id="rId23"/>
    <p:sldId id="260" r:id="rId24"/>
  </p:sldIdLst>
  <p:sldSz cx="12192000" cy="6858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  <p:embeddedFont>
      <p:font typeface="Fira Sans" panose="020B0503050000020004" pitchFamily="34" charset="0"/>
      <p:regular r:id="rId31"/>
      <p:bold r:id="rId32"/>
      <p:italic r:id="rId33"/>
      <p:boldItalic r:id="rId34"/>
    </p:embeddedFont>
    <p:embeddedFont>
      <p:font typeface="Fira Sans Medium" panose="020B0603050000020004" pitchFamily="34" charset="0"/>
      <p:regular r:id="rId35"/>
      <p:italic r:id="rId36"/>
    </p:embeddedFont>
    <p:embeddedFont>
      <p:font typeface="Roboto Slab" panose="020B0604020202020204" charset="0"/>
      <p:regular r:id="rId37"/>
      <p:bold r:id="rId38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4676"/>
    <a:srgbClr val="EF3340"/>
    <a:srgbClr val="A4BCC2"/>
    <a:srgbClr val="727272"/>
    <a:srgbClr val="D6AC02"/>
    <a:srgbClr val="F1C400"/>
    <a:srgbClr val="DEB401"/>
    <a:srgbClr val="B08D3B"/>
    <a:srgbClr val="F4633A"/>
    <a:srgbClr val="0061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7" autoAdjust="0"/>
    <p:restoredTop sz="86441"/>
  </p:normalViewPr>
  <p:slideViewPr>
    <p:cSldViewPr snapToGrid="0" snapToObjects="1" showGuides="1">
      <p:cViewPr>
        <p:scale>
          <a:sx n="116" d="100"/>
          <a:sy n="116" d="100"/>
        </p:scale>
        <p:origin x="102" y="3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C66AF1DC-7F49-A24C-8A1B-166E2ED7903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AA33C56-A2D5-4E4E-827E-71DE8DB5A9F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9A2103-E3E1-6C47-9C03-3A4330A63ED2}" type="datetime1">
              <a:rPr lang="it-IT" smtClean="0"/>
              <a:t>14/06/2022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9AEF9E9-A1D0-864D-B9C9-A16B8798115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8CA1F14-2160-8D4F-920A-A24F059F8B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801598-FC98-3F4F-AF67-3E41A869732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8583051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4812A7-C7D6-7542-9495-86D2A5F89521}" type="datetime1">
              <a:rPr lang="it-IT" smtClean="0"/>
              <a:t>14/06/2022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it-IT"/>
              <a:t>Fare clic per modificare gli stili del testo dello schema
Secondo livello
Terzo livello
Quarto livello
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B8D42F-EEB8-D844-BCC2-FD260910283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054473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rgbClr val="5746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>
            <a:extLst>
              <a:ext uri="{FF2B5EF4-FFF2-40B4-BE49-F238E27FC236}">
                <a16:creationId xmlns:a16="http://schemas.microsoft.com/office/drawing/2014/main" id="{075F0702-5A13-1349-A296-951553656DE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58839" y="5244663"/>
            <a:ext cx="10434596" cy="916652"/>
          </a:xfrm>
        </p:spPr>
        <p:txBody>
          <a:bodyPr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Fira Sans Medium" panose="020B0503050000020004" pitchFamily="34" charset="0"/>
              </a:defRPr>
            </a:lvl1pPr>
            <a:lvl2pPr marL="342884" indent="0" algn="ctr">
              <a:buNone/>
              <a:defRPr sz="1500"/>
            </a:lvl2pPr>
            <a:lvl3pPr marL="685766" indent="0" algn="ctr">
              <a:buNone/>
              <a:defRPr sz="1350"/>
            </a:lvl3pPr>
            <a:lvl4pPr marL="1028649" indent="0" algn="ctr">
              <a:buNone/>
              <a:defRPr sz="1200"/>
            </a:lvl4pPr>
            <a:lvl5pPr marL="1371532" indent="0" algn="ctr">
              <a:buNone/>
              <a:defRPr sz="1200"/>
            </a:lvl5pPr>
            <a:lvl6pPr marL="1714415" indent="0" algn="ctr">
              <a:buNone/>
              <a:defRPr sz="1200"/>
            </a:lvl6pPr>
            <a:lvl7pPr marL="2057297" indent="0" algn="ctr">
              <a:buNone/>
              <a:defRPr sz="1200"/>
            </a:lvl7pPr>
            <a:lvl8pPr marL="2400180" indent="0" algn="ctr">
              <a:buNone/>
              <a:defRPr sz="1200"/>
            </a:lvl8pPr>
            <a:lvl9pPr marL="2743064" indent="0" algn="ctr">
              <a:buNone/>
              <a:defRPr sz="1200"/>
            </a:lvl9pPr>
          </a:lstStyle>
          <a:p>
            <a:r>
              <a:rPr lang="it-IT" dirty="0"/>
              <a:t>Fare clic per modificare l’autore delle slide</a:t>
            </a:r>
          </a:p>
        </p:txBody>
      </p:sp>
      <p:sp>
        <p:nvSpPr>
          <p:cNvPr id="7" name="Google Shape;10;p2">
            <a:extLst>
              <a:ext uri="{FF2B5EF4-FFF2-40B4-BE49-F238E27FC236}">
                <a16:creationId xmlns:a16="http://schemas.microsoft.com/office/drawing/2014/main" id="{BACD2019-637B-3D4C-A8D4-30C84AABC935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858983" y="1613338"/>
            <a:ext cx="10434596" cy="20996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 Slab"/>
              <a:buNone/>
              <a:defRPr sz="3200" b="1" i="0">
                <a:solidFill>
                  <a:schemeClr val="bg1"/>
                </a:solidFill>
                <a:latin typeface="Roboto Slab" pitchFamily="2" charset="0"/>
                <a:ea typeface="Roboto Slab" pitchFamily="2" charset="0"/>
                <a:cs typeface="Calibri Light" panose="020F0302020204030204" pitchFamily="34" charset="0"/>
                <a:sym typeface="Roboto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r>
              <a:rPr lang="it-IT" dirty="0"/>
              <a:t>Fare clic per modificare il titolo delle slide</a:t>
            </a:r>
            <a:endParaRPr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0CC95D-4677-2D48-8044-4BC81EDFDD6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58839" y="4091493"/>
            <a:ext cx="10434596" cy="749279"/>
          </a:xfrm>
        </p:spPr>
        <p:txBody>
          <a:bodyPr>
            <a:normAutofit/>
          </a:bodyPr>
          <a:lstStyle>
            <a:lvl1pPr marL="0" indent="0">
              <a:buNone/>
              <a:defRPr sz="2400" b="0">
                <a:solidFill>
                  <a:schemeClr val="bg1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it-IT" dirty="0"/>
              <a:t>Fare clic per modificare il sottotitolo delle slide</a:t>
            </a:r>
          </a:p>
        </p:txBody>
      </p:sp>
      <p:pic>
        <p:nvPicPr>
          <p:cNvPr id="6" name="Immagine 11">
            <a:extLst>
              <a:ext uri="{FF2B5EF4-FFF2-40B4-BE49-F238E27FC236}">
                <a16:creationId xmlns:a16="http://schemas.microsoft.com/office/drawing/2014/main" id="{5E90E90F-1A9A-4346-87C6-7AC9EBE9B39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9536" y="759485"/>
            <a:ext cx="3579521" cy="523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779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 userDrawn="1">
          <p15:clr>
            <a:srgbClr val="FBAE40"/>
          </p15:clr>
        </p15:guide>
        <p15:guide id="2" orient="horz" pos="22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olo, testo e immag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511381"/>
            <a:ext cx="5058291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testo 3">
            <a:extLst>
              <a:ext uri="{FF2B5EF4-FFF2-40B4-BE49-F238E27FC236}">
                <a16:creationId xmlns:a16="http://schemas.microsoft.com/office/drawing/2014/main" id="{85F9E723-29C5-D441-88F8-71AFEFA5207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6293921" y="2511381"/>
            <a:ext cx="5058291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944A78-B074-B54E-BDDA-D50D5E0756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551582"/>
            <a:ext cx="5058291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727272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C595F4-9D2D-E044-AAEB-75DB74AA64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3921" y="1551581"/>
            <a:ext cx="5058291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727272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D2AEED0-49D4-3E47-AC3F-270F49F4CC3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‹N›</a:t>
            </a:fld>
            <a:endParaRPr lang="it-IT"/>
          </a:p>
        </p:txBody>
      </p:sp>
      <p:cxnSp>
        <p:nvCxnSpPr>
          <p:cNvPr id="12" name="Connettore 1 11">
            <a:extLst>
              <a:ext uri="{FF2B5EF4-FFF2-40B4-BE49-F238E27FC236}">
                <a16:creationId xmlns:a16="http://schemas.microsoft.com/office/drawing/2014/main" id="{1D055194-F38E-BC41-A98D-1177A0272C8D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505698"/>
            <a:ext cx="0" cy="36694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egnaposto titolo 1">
            <a:extLst>
              <a:ext uri="{FF2B5EF4-FFF2-40B4-BE49-F238E27FC236}">
                <a16:creationId xmlns:a16="http://schemas.microsoft.com/office/drawing/2014/main" id="{35850251-896E-B041-8180-ED90B1047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>
                <a:solidFill>
                  <a:srgbClr val="262626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pic>
        <p:nvPicPr>
          <p:cNvPr id="10" name="Immagine 5">
            <a:extLst>
              <a:ext uri="{FF2B5EF4-FFF2-40B4-BE49-F238E27FC236}">
                <a16:creationId xmlns:a16="http://schemas.microsoft.com/office/drawing/2014/main" id="{05CCAFF5-4182-4395-BC62-A5D6E4B6C9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59536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3095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, test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2511381"/>
            <a:ext cx="3102820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testo 3">
            <a:extLst>
              <a:ext uri="{FF2B5EF4-FFF2-40B4-BE49-F238E27FC236}">
                <a16:creationId xmlns:a16="http://schemas.microsoft.com/office/drawing/2014/main" id="{85F9E723-29C5-D441-88F8-71AFEFA5207B}"/>
              </a:ext>
            </a:extLst>
          </p:cNvPr>
          <p:cNvSpPr>
            <a:spLocks noGrp="1"/>
          </p:cNvSpPr>
          <p:nvPr>
            <p:ph type="body" sz="half" idx="10"/>
          </p:nvPr>
        </p:nvSpPr>
        <p:spPr>
          <a:xfrm>
            <a:off x="4544591" y="2511381"/>
            <a:ext cx="3102820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Segnaposto testo 3">
            <a:extLst>
              <a:ext uri="{FF2B5EF4-FFF2-40B4-BE49-F238E27FC236}">
                <a16:creationId xmlns:a16="http://schemas.microsoft.com/office/drawing/2014/main" id="{798A6822-7DA7-2E4D-B441-3AC1A45F600B}"/>
              </a:ext>
            </a:extLst>
          </p:cNvPr>
          <p:cNvSpPr>
            <a:spLocks noGrp="1"/>
          </p:cNvSpPr>
          <p:nvPr>
            <p:ph type="body" sz="half" idx="11"/>
          </p:nvPr>
        </p:nvSpPr>
        <p:spPr>
          <a:xfrm>
            <a:off x="8249395" y="2511381"/>
            <a:ext cx="3102820" cy="3665587"/>
          </a:xfrm>
        </p:spPr>
        <p:txBody>
          <a:bodyPr anchor="ctr">
            <a:normAutofit/>
          </a:bodyPr>
          <a:lstStyle>
            <a:lvl1pPr marL="0" indent="0">
              <a:buFont typeface="Fira Sans" panose="020B0503050000020004" pitchFamily="34" charset="0"/>
              <a:buNone/>
              <a:defRPr sz="14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F944A78-B074-B54E-BDDA-D50D5E07561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3" y="1551582"/>
            <a:ext cx="3102820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727272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0CC595F4-9D2D-E044-AAEB-75DB74AA641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44591" y="1551581"/>
            <a:ext cx="3102820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727272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49EA2753-54CC-C644-8DA9-3ED0F1CF241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49395" y="1551581"/>
            <a:ext cx="3102820" cy="762000"/>
          </a:xfrm>
        </p:spPr>
        <p:txBody>
          <a:bodyPr>
            <a:normAutofit/>
          </a:bodyPr>
          <a:lstStyle>
            <a:lvl1pPr marL="0" indent="0">
              <a:buNone/>
              <a:defRPr sz="1800" b="1">
                <a:solidFill>
                  <a:srgbClr val="727272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E5D853E-0A41-7F40-8291-86C503BFACF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‹N›</a:t>
            </a:fld>
            <a:endParaRPr lang="it-IT"/>
          </a:p>
        </p:txBody>
      </p:sp>
      <p:cxnSp>
        <p:nvCxnSpPr>
          <p:cNvPr id="3" name="Connettore 1 2">
            <a:extLst>
              <a:ext uri="{FF2B5EF4-FFF2-40B4-BE49-F238E27FC236}">
                <a16:creationId xmlns:a16="http://schemas.microsoft.com/office/drawing/2014/main" id="{07389034-36FE-D04B-97E1-02A924367620}"/>
              </a:ext>
            </a:extLst>
          </p:cNvPr>
          <p:cNvCxnSpPr>
            <a:cxnSpLocks/>
          </p:cNvCxnSpPr>
          <p:nvPr userDrawn="1"/>
        </p:nvCxnSpPr>
        <p:spPr>
          <a:xfrm>
            <a:off x="4251367" y="2505698"/>
            <a:ext cx="0" cy="36694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1 13">
            <a:extLst>
              <a:ext uri="{FF2B5EF4-FFF2-40B4-BE49-F238E27FC236}">
                <a16:creationId xmlns:a16="http://schemas.microsoft.com/office/drawing/2014/main" id="{8B042105-974D-A945-82DA-C0EE98AFE88E}"/>
              </a:ext>
            </a:extLst>
          </p:cNvPr>
          <p:cNvCxnSpPr>
            <a:cxnSpLocks/>
          </p:cNvCxnSpPr>
          <p:nvPr userDrawn="1"/>
        </p:nvCxnSpPr>
        <p:spPr>
          <a:xfrm>
            <a:off x="7942613" y="2505698"/>
            <a:ext cx="0" cy="366947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itolo 1">
            <a:extLst>
              <a:ext uri="{FF2B5EF4-FFF2-40B4-BE49-F238E27FC236}">
                <a16:creationId xmlns:a16="http://schemas.microsoft.com/office/drawing/2014/main" id="{8B77CED5-B561-3846-9AB3-80FAFE67A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pic>
        <p:nvPicPr>
          <p:cNvPr id="15" name="Immagine 5">
            <a:extLst>
              <a:ext uri="{FF2B5EF4-FFF2-40B4-BE49-F238E27FC236}">
                <a16:creationId xmlns:a16="http://schemas.microsoft.com/office/drawing/2014/main" id="{BF1A2FC5-04D8-46D2-90B5-5D71FA72667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59536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786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fine">
    <p:bg>
      <p:bgPr>
        <a:solidFill>
          <a:srgbClr val="5746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4">
            <a:extLst>
              <a:ext uri="{FF2B5EF4-FFF2-40B4-BE49-F238E27FC236}">
                <a16:creationId xmlns:a16="http://schemas.microsoft.com/office/drawing/2014/main" id="{2136F851-211B-4D20-9E04-391330F74E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54100" y="2844737"/>
            <a:ext cx="1730693" cy="116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213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sezione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0;p2">
            <a:extLst>
              <a:ext uri="{FF2B5EF4-FFF2-40B4-BE49-F238E27FC236}">
                <a16:creationId xmlns:a16="http://schemas.microsoft.com/office/drawing/2014/main" id="{15FBA683-86A3-41C9-8DB1-2E9A3E09E280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858983" y="1650670"/>
            <a:ext cx="10434596" cy="45106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 Slab"/>
              <a:buNone/>
              <a:defRPr sz="3200" b="1" i="0">
                <a:solidFill>
                  <a:schemeClr val="tx1"/>
                </a:solidFill>
                <a:latin typeface="Roboto Slab" pitchFamily="2" charset="0"/>
                <a:ea typeface="Roboto Slab" pitchFamily="2" charset="0"/>
                <a:cs typeface="Calibri Light" panose="020F0302020204030204" pitchFamily="34" charset="0"/>
                <a:sym typeface="Roboto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r>
              <a:rPr lang="it-IT" dirty="0"/>
              <a:t>Fare clic per modificare il titolo delle slide</a:t>
            </a:r>
            <a:endParaRPr dirty="0"/>
          </a:p>
        </p:txBody>
      </p:sp>
      <p:pic>
        <p:nvPicPr>
          <p:cNvPr id="4" name="Immagine 12">
            <a:extLst>
              <a:ext uri="{FF2B5EF4-FFF2-40B4-BE49-F238E27FC236}">
                <a16:creationId xmlns:a16="http://schemas.microsoft.com/office/drawing/2014/main" id="{1FC0CAFC-1BD2-4324-81B7-E51B717D75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9536" y="741290"/>
            <a:ext cx="3593335" cy="52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7736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stazione sezione + sottotitolo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D39042D-E5F6-354C-AE48-85CA368F3EE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58840" y="4512248"/>
            <a:ext cx="10434453" cy="906143"/>
          </a:xfrm>
        </p:spPr>
        <p:txBody>
          <a:bodyPr anchor="ctr">
            <a:normAutofit/>
          </a:bodyPr>
          <a:lstStyle>
            <a:lvl1pPr marL="0" indent="0">
              <a:buNone/>
              <a:defRPr sz="2400" b="0">
                <a:solidFill>
                  <a:schemeClr val="tx1">
                    <a:lumMod val="85000"/>
                    <a:lumOff val="15000"/>
                  </a:schemeClr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it-IT" dirty="0"/>
              <a:t>Fare clic per modificare il sottotitolo della sezione</a:t>
            </a:r>
          </a:p>
        </p:txBody>
      </p:sp>
      <p:sp>
        <p:nvSpPr>
          <p:cNvPr id="6" name="Google Shape;10;p2">
            <a:extLst>
              <a:ext uri="{FF2B5EF4-FFF2-40B4-BE49-F238E27FC236}">
                <a16:creationId xmlns:a16="http://schemas.microsoft.com/office/drawing/2014/main" id="{15FBA683-86A3-41C9-8DB1-2E9A3E09E280}"/>
              </a:ext>
            </a:extLst>
          </p:cNvPr>
          <p:cNvSpPr txBox="1">
            <a:spLocks noGrp="1"/>
          </p:cNvSpPr>
          <p:nvPr>
            <p:ph type="ctrTitle" hasCustomPrompt="1"/>
          </p:nvPr>
        </p:nvSpPr>
        <p:spPr>
          <a:xfrm>
            <a:off x="858983" y="1602829"/>
            <a:ext cx="10434596" cy="242290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Roboto Slab"/>
              <a:buNone/>
              <a:defRPr sz="3200" b="1" i="0">
                <a:solidFill>
                  <a:schemeClr val="tx1"/>
                </a:solidFill>
                <a:latin typeface="Roboto Slab" pitchFamily="2" charset="0"/>
                <a:ea typeface="Roboto Slab" pitchFamily="2" charset="0"/>
                <a:cs typeface="Calibri Light" panose="020F0302020204030204" pitchFamily="34" charset="0"/>
                <a:sym typeface="Roboto Slab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3900"/>
            </a:lvl9pPr>
          </a:lstStyle>
          <a:p>
            <a:r>
              <a:rPr lang="it-IT" dirty="0"/>
              <a:t>Fare clic per modificare il titolo delle slide</a:t>
            </a:r>
            <a:endParaRPr dirty="0"/>
          </a:p>
        </p:txBody>
      </p:sp>
      <p:pic>
        <p:nvPicPr>
          <p:cNvPr id="5" name="Immagine 12">
            <a:extLst>
              <a:ext uri="{FF2B5EF4-FFF2-40B4-BE49-F238E27FC236}">
                <a16:creationId xmlns:a16="http://schemas.microsoft.com/office/drawing/2014/main" id="{591280C3-9687-48B9-901A-5BC9CA6F70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59536" y="741290"/>
            <a:ext cx="3593335" cy="52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25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, sottotitolo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A57FB5-7025-8A46-A2C8-9AC199CBF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11382"/>
            <a:ext cx="10515600" cy="3057565"/>
          </a:xfrm>
        </p:spPr>
        <p:txBody>
          <a:bodyPr anchor="ctr"/>
          <a:lstStyle>
            <a:lvl1pPr marL="0" indent="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Fira Sans" panose="020B0503050000020004" pitchFamily="34" charset="0"/>
              <a:buNone/>
              <a:defRPr sz="2000" b="0" i="0"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2pPr>
            <a:lvl3pPr marL="814348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/>
            </a:lvl3pPr>
            <a:lvl4pPr>
              <a:defRPr sz="1200" b="0" i="0">
                <a:latin typeface="Fira Sans" panose="020B0503050000020004" pitchFamily="34" charset="0"/>
              </a:defRPr>
            </a:lvl4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765F876-3350-441E-BD36-BE705EBA20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551582"/>
            <a:ext cx="10515600" cy="7620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574676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11" name="Segnaposto titolo 1">
            <a:extLst>
              <a:ext uri="{FF2B5EF4-FFF2-40B4-BE49-F238E27FC236}">
                <a16:creationId xmlns:a16="http://schemas.microsoft.com/office/drawing/2014/main" id="{04C02021-F048-EF46-A427-824414E03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C11EF75-678E-9E47-B9E3-622B2E130D2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8A205F8-F97E-E14B-B440-BBC8D0D15D5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5748339"/>
            <a:ext cx="10515600" cy="428625"/>
          </a:xfrm>
        </p:spPr>
        <p:txBody>
          <a:bodyPr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 dirty="0"/>
              <a:t>Fare clic per inserire note</a:t>
            </a:r>
          </a:p>
        </p:txBody>
      </p:sp>
      <p:pic>
        <p:nvPicPr>
          <p:cNvPr id="9" name="Immagine 5">
            <a:extLst>
              <a:ext uri="{FF2B5EF4-FFF2-40B4-BE49-F238E27FC236}">
                <a16:creationId xmlns:a16="http://schemas.microsoft.com/office/drawing/2014/main" id="{DBD12F23-E33C-407D-A95E-12DAA7FEEC7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59536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779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titolo 1">
            <a:extLst>
              <a:ext uri="{FF2B5EF4-FFF2-40B4-BE49-F238E27FC236}">
                <a16:creationId xmlns:a16="http://schemas.microsoft.com/office/drawing/2014/main" id="{4A68EDD3-8B24-5E4A-A507-BC4297B68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7747EE5-0480-854D-A548-B2B40F2E63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0" name="Segnaposto contenuto 2">
            <a:extLst>
              <a:ext uri="{FF2B5EF4-FFF2-40B4-BE49-F238E27FC236}">
                <a16:creationId xmlns:a16="http://schemas.microsoft.com/office/drawing/2014/main" id="{1AB9F965-5489-F944-AC9B-8A7ABDD5E40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838200" y="1531917"/>
            <a:ext cx="10515600" cy="4037029"/>
          </a:xfrm>
        </p:spPr>
        <p:txBody>
          <a:bodyPr anchor="ctr"/>
          <a:lstStyle>
            <a:lvl1pPr marL="0" indent="0">
              <a:lnSpc>
                <a:spcPct val="150000"/>
              </a:lnSpc>
              <a:buClr>
                <a:schemeClr val="tx1">
                  <a:lumMod val="85000"/>
                  <a:lumOff val="15000"/>
                </a:schemeClr>
              </a:buClr>
              <a:buFont typeface="Fira Sans" panose="020B0503050000020004" pitchFamily="34" charset="0"/>
              <a:buNone/>
              <a:defRPr sz="2000" b="0" i="0"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/>
            </a:lvl2pPr>
            <a:lvl3pPr marL="814348" marR="0" indent="-171442" algn="l" defTabSz="685766" rtl="0" eaLnBrk="1" fontAlgn="auto" latinLnBrk="0" hangingPunct="1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/>
            </a:lvl3pPr>
            <a:lvl4pPr>
              <a:defRPr sz="1200" b="0" i="0">
                <a:latin typeface="Fira Sans" panose="020B0503050000020004" pitchFamily="34" charset="0"/>
              </a:defRPr>
            </a:lvl4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Segnaposto testo 3">
            <a:extLst>
              <a:ext uri="{FF2B5EF4-FFF2-40B4-BE49-F238E27FC236}">
                <a16:creationId xmlns:a16="http://schemas.microsoft.com/office/drawing/2014/main" id="{57B3B9C0-6AEB-E343-9620-C69E8840A95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5747075"/>
            <a:ext cx="10515600" cy="429888"/>
          </a:xfrm>
        </p:spPr>
        <p:txBody>
          <a:bodyPr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 dirty="0"/>
              <a:t>Fare clic per inserire note</a:t>
            </a:r>
          </a:p>
        </p:txBody>
      </p:sp>
      <p:pic>
        <p:nvPicPr>
          <p:cNvPr id="8" name="Immagine 5">
            <a:extLst>
              <a:ext uri="{FF2B5EF4-FFF2-40B4-BE49-F238E27FC236}">
                <a16:creationId xmlns:a16="http://schemas.microsoft.com/office/drawing/2014/main" id="{4C3E6AC8-304A-45BB-BEC4-587E8EDD2CC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59536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560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immagine 2">
            <a:extLst>
              <a:ext uri="{FF2B5EF4-FFF2-40B4-BE49-F238E27FC236}">
                <a16:creationId xmlns:a16="http://schemas.microsoft.com/office/drawing/2014/main" id="{D4F9B8F1-23BB-DE44-B117-C81D61DBD6A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543054"/>
            <a:ext cx="12192000" cy="4024630"/>
          </a:xfrm>
        </p:spPr>
        <p:txBody>
          <a:bodyPr anchor="ctr"/>
          <a:lstStyle>
            <a:lvl1pPr marL="0" marR="0" indent="0" algn="ctr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Fira Sans" panose="020B0503050000020004" pitchFamily="34" charset="0"/>
              <a:buNone/>
              <a:tabLst/>
              <a:defRPr b="0" i="1">
                <a:latin typeface="Fira Sans" panose="020B0503050000020004" pitchFamily="34" charset="0"/>
              </a:defRPr>
            </a:lvl1pPr>
          </a:lstStyle>
          <a:p>
            <a:pPr marL="0" marR="0" lvl="0" indent="0" algn="l" defTabSz="685766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Fira Sans" panose="020B0503050000020004" pitchFamily="34" charset="0"/>
              <a:buNone/>
              <a:tabLst/>
              <a:defRPr/>
            </a:pPr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2A5C4FFC-D4BE-BB4F-92DA-D862EC4EB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8" name="Segnaposto testo 3">
            <a:extLst>
              <a:ext uri="{FF2B5EF4-FFF2-40B4-BE49-F238E27FC236}">
                <a16:creationId xmlns:a16="http://schemas.microsoft.com/office/drawing/2014/main" id="{897D9E1E-9C0A-0D41-B11A-9921E9353E7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5747075"/>
            <a:ext cx="10515600" cy="429888"/>
          </a:xfrm>
        </p:spPr>
        <p:txBody>
          <a:bodyPr lIns="0"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 dirty="0"/>
              <a:t>Fare clic per inserire note</a:t>
            </a:r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E6275BA2-C88F-D442-BB44-16AD120A3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pic>
        <p:nvPicPr>
          <p:cNvPr id="9" name="Immagine 5">
            <a:extLst>
              <a:ext uri="{FF2B5EF4-FFF2-40B4-BE49-F238E27FC236}">
                <a16:creationId xmlns:a16="http://schemas.microsoft.com/office/drawing/2014/main" id="{28D0BA34-5207-47CC-B3F0-AA54E3EBAB7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59536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832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9D72F9B8-ABA2-4C42-A181-607DBB3A26E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2BB8059-381A-704A-886C-F6DD9F44F1B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551582"/>
            <a:ext cx="10515600" cy="762000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rgbClr val="574676"/>
                </a:solidFill>
                <a:latin typeface="Roboto Slab" pitchFamily="2" charset="0"/>
                <a:ea typeface="Roboto Slab" pitchFamily="2" charset="0"/>
              </a:defRPr>
            </a:lvl1pPr>
          </a:lstStyle>
          <a:p>
            <a:pPr lvl="0"/>
            <a:r>
              <a:rPr lang="en-GB" dirty="0"/>
              <a:t>Fare </a:t>
            </a:r>
            <a:r>
              <a:rPr lang="en-GB" dirty="0" err="1"/>
              <a:t>clic</a:t>
            </a:r>
            <a:r>
              <a:rPr lang="en-GB" dirty="0"/>
              <a:t> per </a:t>
            </a:r>
            <a:r>
              <a:rPr lang="en-GB" dirty="0" err="1"/>
              <a:t>modificare</a:t>
            </a:r>
            <a:r>
              <a:rPr lang="en-GB" dirty="0"/>
              <a:t> </a:t>
            </a:r>
            <a:r>
              <a:rPr lang="en-GB" dirty="0" err="1"/>
              <a:t>il</a:t>
            </a:r>
            <a:r>
              <a:rPr lang="en-GB" dirty="0"/>
              <a:t> </a:t>
            </a:r>
            <a:r>
              <a:rPr lang="en-GB" dirty="0" err="1"/>
              <a:t>sottotitolo</a:t>
            </a:r>
            <a:endParaRPr lang="en-GB" dirty="0"/>
          </a:p>
        </p:txBody>
      </p:sp>
      <p:sp>
        <p:nvSpPr>
          <p:cNvPr id="10" name="Segnaposto testo 3">
            <a:extLst>
              <a:ext uri="{FF2B5EF4-FFF2-40B4-BE49-F238E27FC236}">
                <a16:creationId xmlns:a16="http://schemas.microsoft.com/office/drawing/2014/main" id="{C08E708D-0E00-AB46-8AF7-AAC94AA38A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38200" y="5747075"/>
            <a:ext cx="10515600" cy="429888"/>
          </a:xfrm>
        </p:spPr>
        <p:txBody>
          <a:bodyPr>
            <a:noAutofit/>
          </a:bodyPr>
          <a:lstStyle>
            <a:lvl1pPr marL="0" indent="0">
              <a:buNone/>
              <a:defRPr sz="1050" b="0" i="1">
                <a:latin typeface="Fira Sans Medium" panose="020B0503050000020004" pitchFamily="34" charset="0"/>
              </a:defRPr>
            </a:lvl1pPr>
          </a:lstStyle>
          <a:p>
            <a:r>
              <a:rPr lang="it-IT" dirty="0"/>
              <a:t>Fare clic per inserire note</a:t>
            </a:r>
          </a:p>
        </p:txBody>
      </p:sp>
      <p:sp>
        <p:nvSpPr>
          <p:cNvPr id="11" name="Segnaposto titolo 1">
            <a:extLst>
              <a:ext uri="{FF2B5EF4-FFF2-40B4-BE49-F238E27FC236}">
                <a16:creationId xmlns:a16="http://schemas.microsoft.com/office/drawing/2014/main" id="{80C56B0F-86D4-8640-B1D0-FEBA0E0A0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pic>
        <p:nvPicPr>
          <p:cNvPr id="9" name="Immagine 5">
            <a:extLst>
              <a:ext uri="{FF2B5EF4-FFF2-40B4-BE49-F238E27FC236}">
                <a16:creationId xmlns:a16="http://schemas.microsoft.com/office/drawing/2014/main" id="{9F19B2D0-BB20-4500-9CF3-07CE9D0BA2E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59536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5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, test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E4C4561-347F-D04A-AB74-2E115C024B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3" y="1825625"/>
            <a:ext cx="5259388" cy="43513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0" i="1">
                <a:latin typeface="Fira Sans" panose="020B0503050000020004" pitchFamily="34" charset="0"/>
              </a:defRPr>
            </a:lvl1pPr>
            <a:lvl2pPr marL="342884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5" indent="0">
              <a:buNone/>
              <a:defRPr sz="1500"/>
            </a:lvl6pPr>
            <a:lvl7pPr marL="2057297" indent="0">
              <a:buNone/>
              <a:defRPr sz="1500"/>
            </a:lvl7pPr>
            <a:lvl8pPr marL="2400180" indent="0">
              <a:buNone/>
              <a:defRPr sz="1500"/>
            </a:lvl8pPr>
            <a:lvl9pPr marL="2743064" indent="0">
              <a:buNone/>
              <a:defRPr sz="1500"/>
            </a:lvl9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91" y="1825625"/>
            <a:ext cx="5026623" cy="4351338"/>
          </a:xfrm>
        </p:spPr>
        <p:txBody>
          <a:bodyPr anchor="ctr"/>
          <a:lstStyle>
            <a:lvl1pPr marL="0" indent="0">
              <a:buFont typeface="Fira Sans" panose="020B0503050000020004" pitchFamily="34" charset="0"/>
              <a:buNone/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F2FF0E7-4855-2F46-A78C-823982A184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4B4775A8-EB69-F341-A56E-1D29905F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pic>
        <p:nvPicPr>
          <p:cNvPr id="7" name="Immagine 5">
            <a:extLst>
              <a:ext uri="{FF2B5EF4-FFF2-40B4-BE49-F238E27FC236}">
                <a16:creationId xmlns:a16="http://schemas.microsoft.com/office/drawing/2014/main" id="{2640CF2F-014B-48BB-9470-C376F2A7F6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59536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766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olo, testo 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E4C4561-347F-D04A-AB74-2E115C024B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838201" y="1825625"/>
            <a:ext cx="5259388" cy="435133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 b="0" i="1">
                <a:latin typeface="Fira Sans" panose="020B0503050000020004" pitchFamily="34" charset="0"/>
              </a:defRPr>
            </a:lvl1pPr>
            <a:lvl2pPr marL="342884" indent="0">
              <a:buNone/>
              <a:defRPr sz="2100"/>
            </a:lvl2pPr>
            <a:lvl3pPr marL="685766" indent="0">
              <a:buNone/>
              <a:defRPr sz="1800"/>
            </a:lvl3pPr>
            <a:lvl4pPr marL="1028649" indent="0">
              <a:buNone/>
              <a:defRPr sz="1500"/>
            </a:lvl4pPr>
            <a:lvl5pPr marL="1371532" indent="0">
              <a:buNone/>
              <a:defRPr sz="1500"/>
            </a:lvl5pPr>
            <a:lvl6pPr marL="1714415" indent="0">
              <a:buNone/>
              <a:defRPr sz="1500"/>
            </a:lvl6pPr>
            <a:lvl7pPr marL="2057297" indent="0">
              <a:buNone/>
              <a:defRPr sz="1500"/>
            </a:lvl7pPr>
            <a:lvl8pPr marL="2400180" indent="0">
              <a:buNone/>
              <a:defRPr sz="1500"/>
            </a:lvl8pPr>
            <a:lvl9pPr marL="2743064" indent="0">
              <a:buNone/>
              <a:defRPr sz="1500"/>
            </a:lvl9pPr>
          </a:lstStyle>
          <a:p>
            <a:r>
              <a:rPr lang="it-IT"/>
              <a:t>Fare clic sull'icona per inserire un'immagine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134FB0-2826-354B-B1BA-F95D422DE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27178" y="1825625"/>
            <a:ext cx="5026623" cy="4351338"/>
          </a:xfrm>
        </p:spPr>
        <p:txBody>
          <a:bodyPr anchor="ctr"/>
          <a:lstStyle>
            <a:lvl1pPr marL="0" indent="0">
              <a:buFont typeface="Fira Sans" panose="020B0503050000020004" pitchFamily="34" charset="0"/>
              <a:buNone/>
              <a:defRPr sz="1800" b="0" i="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</a:defRPr>
            </a:lvl1pPr>
            <a:lvl2pPr marL="514325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814348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200090" marR="0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750"/>
            </a:lvl4pPr>
            <a:lvl5pPr marL="1371532" indent="0">
              <a:buNone/>
              <a:defRPr sz="750"/>
            </a:lvl5pPr>
            <a:lvl6pPr marL="1714415" indent="0">
              <a:buNone/>
              <a:defRPr sz="750"/>
            </a:lvl6pPr>
            <a:lvl7pPr marL="2057297" indent="0">
              <a:buNone/>
              <a:defRPr sz="750"/>
            </a:lvl7pPr>
            <a:lvl8pPr marL="2400180" indent="0">
              <a:buNone/>
              <a:defRPr sz="750"/>
            </a:lvl8pPr>
            <a:lvl9pPr marL="2743064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F2FF0E7-4855-2F46-A78C-823982A184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4B4775A8-EB69-F341-A56E-1D29905F9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 sz="2800"/>
            </a:lvl1pPr>
          </a:lstStyle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pic>
        <p:nvPicPr>
          <p:cNvPr id="7" name="Immagine 5">
            <a:extLst>
              <a:ext uri="{FF2B5EF4-FFF2-40B4-BE49-F238E27FC236}">
                <a16:creationId xmlns:a16="http://schemas.microsoft.com/office/drawing/2014/main" id="{202E7032-E4A1-4E3D-8853-E0F0124104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59536" y="6476081"/>
            <a:ext cx="932913" cy="15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434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B895A96-2866-484D-98AF-108A2B672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866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EADDCE6-9BC9-1045-9A9B-B7DA4ECE96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31918"/>
            <a:ext cx="10515600" cy="46450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gli stili del testo dello schema</a:t>
            </a:r>
          </a:p>
          <a:p>
            <a:pPr marL="514325" marR="0" lvl="1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Secondo livello</a:t>
            </a:r>
          </a:p>
          <a:p>
            <a:pPr marL="814348" marR="0" lvl="2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Terzo livello</a:t>
            </a:r>
          </a:p>
          <a:p>
            <a:pPr marL="514325" marR="0" lvl="1" indent="-171442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B3E5275-AA79-C14E-8281-AC408BAAE8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 b="0" i="0">
                <a:solidFill>
                  <a:schemeClr val="bg1">
                    <a:lumMod val="75000"/>
                  </a:schemeClr>
                </a:solidFill>
                <a:latin typeface="Fira Sans Medium" panose="020B0503050000020004" pitchFamily="34" charset="0"/>
              </a:defRPr>
            </a:lvl1pPr>
          </a:lstStyle>
          <a:p>
            <a:fld id="{FEC4A954-C260-E84D-8B85-4D54550A05DF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5003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51" r:id="rId3"/>
    <p:sldLayoutId id="2147483659" r:id="rId4"/>
    <p:sldLayoutId id="2147483650" r:id="rId5"/>
    <p:sldLayoutId id="2147483663" r:id="rId6"/>
    <p:sldLayoutId id="2147483654" r:id="rId7"/>
    <p:sldLayoutId id="2147483657" r:id="rId8"/>
    <p:sldLayoutId id="2147483669" r:id="rId9"/>
    <p:sldLayoutId id="2147483666" r:id="rId10"/>
    <p:sldLayoutId id="2147483665" r:id="rId11"/>
    <p:sldLayoutId id="2147483658" r:id="rId12"/>
  </p:sldLayoutIdLst>
  <p:hf hdr="0" ftr="0" dt="0"/>
  <p:txStyles>
    <p:titleStyle>
      <a:lvl1pPr algn="l" defTabSz="685766" rtl="0" eaLnBrk="1" latinLnBrk="0" hangingPunct="1">
        <a:lnSpc>
          <a:spcPct val="90000"/>
        </a:lnSpc>
        <a:spcBef>
          <a:spcPct val="0"/>
        </a:spcBef>
        <a:buNone/>
        <a:defRPr sz="2700" b="1" kern="1200">
          <a:solidFill>
            <a:schemeClr val="tx1">
              <a:lumMod val="85000"/>
              <a:lumOff val="15000"/>
            </a:schemeClr>
          </a:solidFill>
          <a:latin typeface="Roboto Slab" pitchFamily="2" charset="0"/>
          <a:ea typeface="Roboto Slab" pitchFamily="2" charset="0"/>
          <a:cs typeface="+mj-cs"/>
        </a:defRPr>
      </a:lvl1pPr>
    </p:titleStyle>
    <p:bodyStyle>
      <a:lvl1pPr marL="171442" indent="-171442" algn="l" defTabSz="685766" rtl="0" eaLnBrk="1" latinLnBrk="0" hangingPunct="1">
        <a:lnSpc>
          <a:spcPct val="90000"/>
        </a:lnSpc>
        <a:spcBef>
          <a:spcPts val="750"/>
        </a:spcBef>
        <a:buFont typeface="Fira Sans" panose="020B0503050000020004" pitchFamily="34" charset="0"/>
        <a:buChar char="―"/>
        <a:defRPr sz="1800" b="0" i="0" kern="1200">
          <a:solidFill>
            <a:schemeClr val="tx1">
              <a:lumMod val="65000"/>
              <a:lumOff val="35000"/>
            </a:schemeClr>
          </a:solidFill>
          <a:latin typeface="Fira Sans Medium" panose="020B0503050000020004" pitchFamily="34" charset="0"/>
          <a:ea typeface="+mn-ea"/>
          <a:cs typeface="+mn-cs"/>
        </a:defRPr>
      </a:lvl1pPr>
      <a:lvl2pPr marL="557185" marR="0" indent="-214303" algn="l" defTabSz="685766" rtl="0" eaLnBrk="1" fontAlgn="auto" latinLnBrk="0" hangingPunct="1">
        <a:lnSpc>
          <a:spcPct val="90000"/>
        </a:lnSpc>
        <a:spcBef>
          <a:spcPts val="375"/>
        </a:spcBef>
        <a:spcAft>
          <a:spcPts val="0"/>
        </a:spcAft>
        <a:buClrTx/>
        <a:buSzTx/>
        <a:buFont typeface="Fira Sans" panose="020B0503050000020004" pitchFamily="34" charset="0"/>
        <a:buChar char="–"/>
        <a:tabLst/>
        <a:defRPr sz="1650" b="0" i="0" kern="1200">
          <a:solidFill>
            <a:schemeClr val="tx1">
              <a:lumMod val="65000"/>
              <a:lumOff val="35000"/>
            </a:schemeClr>
          </a:solidFill>
          <a:latin typeface="Fira Sans" panose="020B0503050000020004" pitchFamily="34" charset="0"/>
          <a:ea typeface="+mn-ea"/>
          <a:cs typeface="+mn-cs"/>
        </a:defRPr>
      </a:lvl2pPr>
      <a:lvl3pPr marL="857207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>
              <a:lumMod val="65000"/>
              <a:lumOff val="35000"/>
            </a:schemeClr>
          </a:solidFill>
          <a:latin typeface="Fira Sans" panose="020B0503050000020004" pitchFamily="34" charset="0"/>
          <a:ea typeface="+mn-ea"/>
          <a:cs typeface="+mn-cs"/>
        </a:defRPr>
      </a:lvl3pPr>
      <a:lvl4pPr marL="1200090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74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56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39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622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05" indent="-171442" algn="l" defTabSz="685766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66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49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32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15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97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80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64" algn="l" defTabSz="685766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teveMacenski/spatio_temporal_voxel_layer/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teveMacenski/spatio_temporal_voxel_layer/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https://navigation.ros.org/index.html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navigation.ros.org/index.html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navigation.ros.org/index.html" TargetMode="Externa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steven-macenski-41a985101/" TargetMode="External"/><Relationship Id="rId2" Type="http://schemas.openxmlformats.org/officeDocument/2006/relationships/hyperlink" Target="https://github.com/SteveMacenski/spatio_temporal_voxel_layer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iki.ros.org/navigation" TargetMode="External"/><Relationship Id="rId5" Type="http://schemas.openxmlformats.org/officeDocument/2006/relationships/hyperlink" Target="http://www.openvdb.org/" TargetMode="External"/><Relationship Id="rId4" Type="http://schemas.openxmlformats.org/officeDocument/2006/relationships/hyperlink" Target="http://www.simberobotic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ttotitolo 1">
            <a:extLst>
              <a:ext uri="{FF2B5EF4-FFF2-40B4-BE49-F238E27FC236}">
                <a16:creationId xmlns:a16="http://schemas.microsoft.com/office/drawing/2014/main" id="{E01BB7BE-E4F3-F34C-98AC-424C3998BD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it-IT" sz="1400" dirty="0"/>
              <a:t>Michele Pestarino ()</a:t>
            </a:r>
          </a:p>
          <a:p>
            <a:r>
              <a:rPr lang="it-IT" sz="1400" dirty="0"/>
              <a:t>Federico Sacco ()</a:t>
            </a:r>
          </a:p>
          <a:p>
            <a:r>
              <a:rPr lang="it-IT" sz="1400" dirty="0"/>
              <a:t>Thomas Campagnolo (5343274)</a:t>
            </a: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DFAC99DC-03D4-7449-B6C7-2B86A9FA73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Navigation</a:t>
            </a:r>
            <a:r>
              <a:rPr lang="it-IT" dirty="0"/>
              <a:t> and 3D Mapping with ROS2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D10E4C7-8206-8949-88EE-952FB5F1AC5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it-IT" sz="1800" b="1" dirty="0"/>
              <a:t>Software </a:t>
            </a:r>
            <a:r>
              <a:rPr lang="it-IT" sz="1800" b="1" dirty="0" err="1"/>
              <a:t>Architectures</a:t>
            </a:r>
            <a:r>
              <a:rPr lang="it-IT" sz="1800" b="1" dirty="0"/>
              <a:t> for </a:t>
            </a:r>
            <a:r>
              <a:rPr lang="it-IT" sz="1800" b="1" dirty="0" err="1"/>
              <a:t>Robotics</a:t>
            </a:r>
            <a:r>
              <a:rPr lang="it-IT" sz="1800" b="1" dirty="0"/>
              <a:t> (A.Y. 2021/22)</a:t>
            </a:r>
          </a:p>
        </p:txBody>
      </p:sp>
    </p:spTree>
    <p:extLst>
      <p:ext uri="{BB962C8B-B14F-4D97-AF65-F5344CB8AC3E}">
        <p14:creationId xmlns:p14="http://schemas.microsoft.com/office/powerpoint/2010/main" val="22470905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7B6F00A-ED98-374D-A77E-D963C5F2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Why</a:t>
            </a:r>
            <a:r>
              <a:rPr lang="it-IT" dirty="0"/>
              <a:t> STVL?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F3D1F5-AD70-BE43-9175-A167253EB7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10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3B33FCBE-3C74-C949-87C9-62362B73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https://github.com/SteveMacenski/spatio_temporal_voxel_layer/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C8A1C89-3078-4A71-908C-69982417B528}"/>
              </a:ext>
            </a:extLst>
          </p:cNvPr>
          <p:cNvSpPr txBox="1"/>
          <p:nvPr/>
        </p:nvSpPr>
        <p:spPr>
          <a:xfrm>
            <a:off x="838200" y="1129427"/>
            <a:ext cx="105156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Fira Sans Medium" panose="020B0503050000020004" pitchFamily="34" charset="0"/>
              </a:rPr>
              <a:t>Spatio</a:t>
            </a:r>
            <a:r>
              <a:rPr lang="en-US" sz="1600" b="1" dirty="0">
                <a:latin typeface="Fira Sans Medium" panose="020B0503050000020004" pitchFamily="34" charset="0"/>
              </a:rPr>
              <a:t>-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representation of the environment in a configurable “</a:t>
            </a:r>
            <a:r>
              <a:rPr lang="it-IT" sz="1400" dirty="0" err="1">
                <a:latin typeface="Fira Sans Medium" panose="020B0503050000020004" pitchFamily="34" charset="0"/>
              </a:rPr>
              <a:t>voxel_size</a:t>
            </a:r>
            <a:r>
              <a:rPr lang="en-US" sz="1400" dirty="0">
                <a:latin typeface="Fira Sans Medium" panose="020B0503050000020004" pitchFamily="34" charset="0"/>
              </a:rPr>
              <a:t>”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en-US" sz="1400" dirty="0">
                <a:latin typeface="Fira Sans Medium" panose="020B0503050000020004" pitchFamily="34" charset="0"/>
              </a:rPr>
              <a:t>voxel grid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possibility of executing an approximate voxel grid filter for buffered measurements, which can be parameterized at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     runtime in the configuration </a:t>
            </a:r>
            <a:r>
              <a:rPr lang="en-US" sz="1400" dirty="0" err="1">
                <a:latin typeface="Fira Sans Medium" panose="020B0503050000020004" pitchFamily="34" charset="0"/>
              </a:rPr>
              <a:t>yamls</a:t>
            </a:r>
            <a:endParaRPr lang="en-US" sz="1400" dirty="0">
              <a:latin typeface="Fira Sans Medium" panose="020B0503050000020004" pitchFamily="34" charset="0"/>
            </a:endParaRPr>
          </a:p>
          <a:p>
            <a:r>
              <a:rPr lang="en-US" sz="1400" dirty="0">
                <a:latin typeface="Fira Sans Medium" panose="020B0503050000020004" pitchFamily="34" charset="0"/>
              </a:rPr>
              <a:t>   -   reduction of spikes in the “</a:t>
            </a:r>
            <a:r>
              <a:rPr lang="en-US" sz="1400" dirty="0" err="1">
                <a:latin typeface="Fira Sans Medium" panose="020B0503050000020004" pitchFamily="34" charset="0"/>
              </a:rPr>
              <a:t>move_base</a:t>
            </a:r>
            <a:r>
              <a:rPr lang="en-US" sz="1400" dirty="0">
                <a:latin typeface="Fira Sans Medium" panose="020B0503050000020004" pitchFamily="34" charset="0"/>
              </a:rPr>
              <a:t>”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en-US" sz="1400" dirty="0" err="1">
                <a:latin typeface="Fira Sans Medium" panose="020B0503050000020004" pitchFamily="34" charset="0"/>
              </a:rPr>
              <a:t>cpu</a:t>
            </a:r>
            <a:r>
              <a:rPr lang="en-US" sz="1400" dirty="0">
                <a:latin typeface="Fira Sans Medium" panose="020B0503050000020004" pitchFamily="34" charset="0"/>
              </a:rPr>
              <a:t> due to dense measurement readings when approaching objects 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     (i.e. more points)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slightly increase overheads (1-2%) for nominal operations</a:t>
            </a:r>
          </a:p>
          <a:p>
            <a:endParaRPr lang="en-US" sz="1400" dirty="0">
              <a:latin typeface="Fira Sans Medium" panose="020B0503050000020004" pitchFamily="34" charset="0"/>
            </a:endParaRPr>
          </a:p>
          <a:p>
            <a:endParaRPr lang="en-US" sz="1400" dirty="0">
              <a:latin typeface="Fira Sans Medium" panose="020B0503050000020004" pitchFamily="34" charset="0"/>
            </a:endParaRPr>
          </a:p>
          <a:p>
            <a:endParaRPr lang="en-US" sz="1400" dirty="0">
              <a:latin typeface="Fira Sans Medium" panose="020B0503050000020004" pitchFamily="34" charset="0"/>
            </a:endParaRPr>
          </a:p>
          <a:p>
            <a:r>
              <a:rPr lang="en-US" sz="1600" b="1" dirty="0">
                <a:latin typeface="Fira Sans Medium" panose="020B0503050000020004" pitchFamily="34" charset="0"/>
              </a:rPr>
              <a:t>-Temporal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novel concept of “</a:t>
            </a:r>
            <a:r>
              <a:rPr lang="en-US" sz="1400" dirty="0" err="1">
                <a:latin typeface="Fira Sans Medium" panose="020B0503050000020004" pitchFamily="34" charset="0"/>
              </a:rPr>
              <a:t>voxel_decay</a:t>
            </a:r>
            <a:r>
              <a:rPr lang="en-US" sz="1400" dirty="0">
                <a:latin typeface="Fira Sans Medium" panose="020B0503050000020004" pitchFamily="34" charset="0"/>
              </a:rPr>
              <a:t>” with configurable functions that expire voxels and their occupation over time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store times in each voxel after which the voxel will disappear from the map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the time it takes to clear depends on the configured functions and acceleration factors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voxel acceleration uses given FOV to compute the frustum geometry: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Depth cameras (e.g. Intel </a:t>
            </a:r>
            <a:r>
              <a:rPr lang="en-US" sz="1400" dirty="0" err="1">
                <a:latin typeface="Fira Sans Medium" panose="020B0503050000020004" pitchFamily="34" charset="0"/>
              </a:rPr>
              <a:t>Realsense</a:t>
            </a:r>
            <a:r>
              <a:rPr lang="en-US" sz="1400" dirty="0">
                <a:latin typeface="Fira Sans Medium" panose="020B0503050000020004" pitchFamily="34" charset="0"/>
              </a:rPr>
              <a:t>) are modeled with traditional 6-planed cubical frustums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3D lidars (e.g. </a:t>
            </a:r>
            <a:r>
              <a:rPr lang="en-US" sz="1400" dirty="0" err="1">
                <a:latin typeface="Fira Sans Medium" panose="020B0503050000020004" pitchFamily="34" charset="0"/>
              </a:rPr>
              <a:t>Velodyne</a:t>
            </a:r>
            <a:r>
              <a:rPr lang="en-US" sz="1400" dirty="0">
                <a:latin typeface="Fira Sans Medium" panose="020B0503050000020004" pitchFamily="34" charset="0"/>
              </a:rPr>
              <a:t> VLP 16) are modeled with their hourglass-shaped FOV.</a:t>
            </a:r>
          </a:p>
          <a:p>
            <a:endParaRPr lang="it-IT" sz="1400" dirty="0">
              <a:latin typeface="Fira Sans Medium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822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7B6F00A-ED98-374D-A77E-D963C5F2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Why</a:t>
            </a:r>
            <a:r>
              <a:rPr lang="it-IT" dirty="0"/>
              <a:t> STVL?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F3D1F5-AD70-BE43-9175-A167253EB7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11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3B33FCBE-3C74-C949-87C9-62362B73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https://github.com/SteveMacenski/spatio_temporal_voxel_layer/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C8A1C89-3078-4A71-908C-69982417B528}"/>
              </a:ext>
            </a:extLst>
          </p:cNvPr>
          <p:cNvSpPr txBox="1"/>
          <p:nvPr/>
        </p:nvSpPr>
        <p:spPr>
          <a:xfrm>
            <a:off x="838200" y="1129427"/>
            <a:ext cx="105156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latin typeface="Fira Sans Medium" panose="020B0503050000020004" pitchFamily="34" charset="0"/>
              </a:rPr>
              <a:t>Local </a:t>
            </a:r>
            <a:r>
              <a:rPr lang="en-US" sz="1600" b="1" dirty="0" err="1">
                <a:latin typeface="Fira Sans Medium" panose="020B0503050000020004" pitchFamily="34" charset="0"/>
              </a:rPr>
              <a:t>Costmap</a:t>
            </a:r>
            <a:endParaRPr lang="en-US" sz="1600" b="1" dirty="0">
              <a:latin typeface="Fira Sans Medium" panose="020B0503050000020004" pitchFamily="34" charset="0"/>
            </a:endParaRPr>
          </a:p>
          <a:p>
            <a:r>
              <a:rPr lang="en-US" sz="1400" dirty="0">
                <a:latin typeface="Fira Sans Medium" panose="020B0503050000020004" pitchFamily="34" charset="0"/>
              </a:rPr>
              <a:t>   -   use of the information coming from the robot before the decay time for the local cost map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configuration of a short decay time of the voxels in order to plan only in relative space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operate with more information than other times when the speed is faster or slower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decay time 5-15 seconds nominally good</a:t>
            </a:r>
          </a:p>
          <a:p>
            <a:endParaRPr lang="en-US" sz="1400" dirty="0">
              <a:latin typeface="Fira Sans Medium" panose="020B0503050000020004" pitchFamily="34" charset="0"/>
            </a:endParaRPr>
          </a:p>
          <a:p>
            <a:endParaRPr lang="en-US" sz="1400" dirty="0">
              <a:latin typeface="Fira Sans Medium" panose="020B0503050000020004" pitchFamily="34" charset="0"/>
            </a:endParaRPr>
          </a:p>
          <a:p>
            <a:r>
              <a:rPr lang="en-US" sz="1600" b="1" dirty="0">
                <a:latin typeface="Fira Sans Medium" panose="020B0503050000020004" pitchFamily="34" charset="0"/>
              </a:rPr>
              <a:t>Global </a:t>
            </a:r>
            <a:r>
              <a:rPr lang="en-US" sz="1600" b="1" dirty="0" err="1">
                <a:latin typeface="Fira Sans Medium" panose="020B0503050000020004" pitchFamily="34" charset="0"/>
              </a:rPr>
              <a:t>Costmap</a:t>
            </a:r>
            <a:endParaRPr lang="en-US" sz="1600" b="1" dirty="0">
              <a:latin typeface="Fira Sans Medium" panose="020B0503050000020004" pitchFamily="34" charset="0"/>
            </a:endParaRPr>
          </a:p>
          <a:p>
            <a:r>
              <a:rPr lang="en-US" sz="1400" dirty="0">
                <a:latin typeface="Fira Sans Medium" panose="020B0503050000020004" pitchFamily="34" charset="0"/>
              </a:rPr>
              <a:t>   -   time of 15-45 seconds due to things moving in the scene (e.g. shop, warehouse, construction zone, office, etc.)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possibility of not decaying the voxels in the global map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permanent voxels set decay to -1 (not recommended for planar lidars)</a:t>
            </a:r>
          </a:p>
          <a:p>
            <a:pPr lvl="1"/>
            <a:endParaRPr lang="en-US" sz="1400" dirty="0">
              <a:latin typeface="Fira Sans Medium" panose="020B0503050000020004" pitchFamily="34" charset="0"/>
            </a:endParaRPr>
          </a:p>
          <a:p>
            <a:endParaRPr lang="en-US" sz="1400" dirty="0">
              <a:latin typeface="Fira Sans Medium" panose="020B0503050000020004" pitchFamily="34" charset="0"/>
            </a:endParaRPr>
          </a:p>
          <a:p>
            <a:r>
              <a:rPr lang="en-US" sz="1600" b="1" dirty="0">
                <a:latin typeface="Fira Sans Medium" panose="020B0503050000020004" pitchFamily="34" charset="0"/>
              </a:rPr>
              <a:t>Mapping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map an environment in 3D in real-time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mapping mode will maintain the entire voxel grid and save the map using the services provided (maps may be visualized using </a:t>
            </a:r>
            <a:r>
              <a:rPr lang="en-US" sz="1400" dirty="0" err="1">
                <a:latin typeface="Fira Sans Medium" panose="020B0503050000020004" pitchFamily="34" charset="0"/>
              </a:rPr>
              <a:t>vdb_viewer</a:t>
            </a:r>
            <a:r>
              <a:rPr lang="en-US" sz="1400" dirty="0">
                <a:latin typeface="Fira Sans Medium" panose="020B0503050000020004" pitchFamily="34" charset="0"/>
              </a:rPr>
              <a:t>)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   -   run multiple instances of the layer one to map and other to navigate</a:t>
            </a:r>
          </a:p>
          <a:p>
            <a:endParaRPr lang="it-IT" sz="1400" dirty="0">
              <a:latin typeface="Fira Sans Medium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3522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C9EAE9-98F0-0A46-9326-81E8D38933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Linorobot2</a:t>
            </a:r>
          </a:p>
        </p:txBody>
      </p:sp>
    </p:spTree>
    <p:extLst>
      <p:ext uri="{BB962C8B-B14F-4D97-AF65-F5344CB8AC3E}">
        <p14:creationId xmlns:p14="http://schemas.microsoft.com/office/powerpoint/2010/main" val="32556094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7B6F00A-ED98-374D-A77E-D963C5F2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Linorobot2 </a:t>
            </a:r>
            <a:r>
              <a:rPr lang="it-IT" dirty="0" err="1"/>
              <a:t>Simulation</a:t>
            </a:r>
            <a:r>
              <a:rPr lang="it-IT" dirty="0"/>
              <a:t> - </a:t>
            </a:r>
            <a:r>
              <a:rPr lang="it-IT" dirty="0" err="1"/>
              <a:t>Overview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F3D1F5-AD70-BE43-9175-A167253EB7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13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3B33FCBE-3C74-C949-87C9-62362B73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/>
              <a:t>Link alla nostra </a:t>
            </a:r>
            <a:r>
              <a:rPr lang="it-IT" dirty="0" err="1"/>
              <a:t>github</a:t>
            </a:r>
            <a:r>
              <a:rPr lang="it-IT" dirty="0"/>
              <a:t> repository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C8A1C89-3078-4A71-908C-69982417B528}"/>
              </a:ext>
            </a:extLst>
          </p:cNvPr>
          <p:cNvSpPr txBox="1"/>
          <p:nvPr/>
        </p:nvSpPr>
        <p:spPr>
          <a:xfrm>
            <a:off x="838199" y="1551563"/>
            <a:ext cx="10579443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b="1" dirty="0" err="1">
                <a:latin typeface="Fira Sans Medium" panose="020B0503050000020004" pitchFamily="34" charset="0"/>
              </a:rPr>
              <a:t>Description</a:t>
            </a:r>
            <a:endParaRPr lang="it-IT" sz="1600" b="1" dirty="0">
              <a:latin typeface="Fira Sans Medium" panose="020B0503050000020004" pitchFamily="34" charset="0"/>
            </a:endParaRPr>
          </a:p>
          <a:p>
            <a:endParaRPr lang="it-IT" sz="1400" dirty="0">
              <a:latin typeface="Fira Sans Medium" panose="020B0503050000020004" pitchFamily="34" charset="0"/>
            </a:endParaRPr>
          </a:p>
          <a:p>
            <a:r>
              <a:rPr lang="en-US" sz="1400" dirty="0">
                <a:latin typeface="Fira Sans Medium" panose="020B0503050000020004" pitchFamily="34" charset="0"/>
              </a:rPr>
              <a:t>Navigation and mapping with ROS 2 using the Nav2 package for robot navigation and the </a:t>
            </a:r>
            <a:r>
              <a:rPr lang="en-US" sz="1400" dirty="0" err="1">
                <a:latin typeface="Fira Sans Medium" panose="020B0503050000020004" pitchFamily="34" charset="0"/>
              </a:rPr>
              <a:t>Spatio</a:t>
            </a:r>
            <a:r>
              <a:rPr lang="en-US" sz="1400" dirty="0">
                <a:latin typeface="Fira Sans Medium" panose="020B0503050000020004" pitchFamily="34" charset="0"/>
              </a:rPr>
              <a:t>-Temporal Voxel Layer (STVL) plugin for mapping the explored environment in 3D. </a:t>
            </a:r>
          </a:p>
          <a:p>
            <a:endParaRPr lang="en-US" sz="1400" dirty="0">
              <a:latin typeface="Fira Sans Medium" panose="020B0503050000020004" pitchFamily="34" charset="0"/>
            </a:endParaRPr>
          </a:p>
          <a:p>
            <a:endParaRPr lang="en-US" sz="1400" dirty="0">
              <a:latin typeface="Fira Sans Medium" panose="020B0503050000020004" pitchFamily="34" charset="0"/>
            </a:endParaRPr>
          </a:p>
          <a:p>
            <a:r>
              <a:rPr lang="en-US" sz="1600" b="1" dirty="0">
                <a:latin typeface="Fira Sans Medium" panose="020B0503050000020004" pitchFamily="34" charset="0"/>
              </a:rPr>
              <a:t>Task</a:t>
            </a:r>
          </a:p>
          <a:p>
            <a:r>
              <a:rPr lang="en-US" sz="1400" dirty="0">
                <a:latin typeface="Fira Sans Medium" panose="020B0503050000020004" pitchFamily="34" charset="0"/>
              </a:rPr>
              <a:t>Test and explore the capabilities of this 3D mapping plugin with multiple map layouts.</a:t>
            </a:r>
            <a:endParaRPr lang="it-IT" sz="1400" dirty="0">
              <a:latin typeface="Fira Sans Medium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7975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C01C6C4-864C-C048-BB32-8A0EEAE71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14</a:t>
            </a:fld>
            <a:endParaRPr lang="it-IT"/>
          </a:p>
        </p:txBody>
      </p:sp>
      <p:sp>
        <p:nvSpPr>
          <p:cNvPr id="12" name="Segnaposto testo 11">
            <a:extLst>
              <a:ext uri="{FF2B5EF4-FFF2-40B4-BE49-F238E27FC236}">
                <a16:creationId xmlns:a16="http://schemas.microsoft.com/office/drawing/2014/main" id="{89B3DBB1-FBD7-B44F-B024-840F1697A88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/>
              <a:t>Didascalia delle immagini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4AB1225-25C2-B240-9833-49A7D7C65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Linorobot2 </a:t>
            </a:r>
            <a:r>
              <a:rPr lang="it-IT" dirty="0" err="1"/>
              <a:t>Simulation</a:t>
            </a:r>
            <a:r>
              <a:rPr lang="it-IT" dirty="0"/>
              <a:t> - </a:t>
            </a:r>
            <a:r>
              <a:rPr lang="it-IT" dirty="0" err="1"/>
              <a:t>Overview</a:t>
            </a:r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2ABE1C2-49B4-4628-835B-A869427EDD61}"/>
              </a:ext>
            </a:extLst>
          </p:cNvPr>
          <p:cNvSpPr txBox="1"/>
          <p:nvPr/>
        </p:nvSpPr>
        <p:spPr>
          <a:xfrm>
            <a:off x="838200" y="1551563"/>
            <a:ext cx="6485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latin typeface="Fira Sans Medium" panose="020B0503050000020004" pitchFamily="34" charset="0"/>
              </a:rPr>
              <a:t>Metterci qualche screen di </a:t>
            </a:r>
            <a:r>
              <a:rPr lang="it-IT" sz="1400" dirty="0" err="1">
                <a:latin typeface="Fira Sans Medium" panose="020B0503050000020004" pitchFamily="34" charset="0"/>
              </a:rPr>
              <a:t>linorobot</a:t>
            </a:r>
            <a:r>
              <a:rPr lang="it-IT" sz="1400" dirty="0">
                <a:latin typeface="Fira Sans Medium" panose="020B0503050000020004" pitchFamily="34" charset="0"/>
              </a:rPr>
              <a:t> all’interno dei diversi ambienti? (oppure inserirle nella slide precedente)</a:t>
            </a:r>
          </a:p>
        </p:txBody>
      </p:sp>
    </p:spTree>
    <p:extLst>
      <p:ext uri="{BB962C8B-B14F-4D97-AF65-F5344CB8AC3E}">
        <p14:creationId xmlns:p14="http://schemas.microsoft.com/office/powerpoint/2010/main" val="2807481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5378FFD2-B226-E140-BD16-8BCCA2FFE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it-IT" dirty="0"/>
              <a:t>VIDEO RVIZ 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718436A-1AA5-C440-82F0-468077DB05F4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it-IT" dirty="0"/>
              <a:t>VIDEO RVIZ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7F007CF-284F-A548-AE45-9814C31760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3D </a:t>
            </a:r>
            <a:r>
              <a:rPr lang="it-IT" sz="1600" b="0" dirty="0" err="1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LiDAR</a:t>
            </a:r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 Sensor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9B9E78CB-E973-0E4F-94BB-67D40E6500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RGB-D Sensor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93A7F07-3358-D849-81AC-5CF9A705DB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15</a:t>
            </a:fld>
            <a:endParaRPr lang="it-IT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B87BB5BF-F4E9-F042-B490-25B7B1519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Linorobot2 </a:t>
            </a:r>
            <a:r>
              <a:rPr lang="it-IT" dirty="0" err="1"/>
              <a:t>Simulation</a:t>
            </a:r>
            <a:r>
              <a:rPr lang="it-IT" dirty="0"/>
              <a:t> – Office Environment </a:t>
            </a:r>
          </a:p>
        </p:txBody>
      </p:sp>
    </p:spTree>
    <p:extLst>
      <p:ext uri="{BB962C8B-B14F-4D97-AF65-F5344CB8AC3E}">
        <p14:creationId xmlns:p14="http://schemas.microsoft.com/office/powerpoint/2010/main" val="2187655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7F007CF-284F-A548-AE45-9814C31760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3D </a:t>
            </a:r>
            <a:r>
              <a:rPr lang="it-IT" sz="1600" b="0" dirty="0" err="1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LiDAR</a:t>
            </a:r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 Sensor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9B9E78CB-E973-0E4F-94BB-67D40E6500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RGB-D Sensor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93A7F07-3358-D849-81AC-5CF9A705DB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16</a:t>
            </a:fld>
            <a:endParaRPr lang="it-IT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B87BB5BF-F4E9-F042-B490-25B7B1519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Linorobot2 </a:t>
            </a:r>
            <a:r>
              <a:rPr lang="it-IT" dirty="0" err="1"/>
              <a:t>Simulation</a:t>
            </a:r>
            <a:r>
              <a:rPr lang="it-IT" dirty="0"/>
              <a:t> – Office Environment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7B9C377-64BA-4EAA-834C-CD455ED29D1C}"/>
              </a:ext>
            </a:extLst>
          </p:cNvPr>
          <p:cNvSpPr txBox="1"/>
          <p:nvPr/>
        </p:nvSpPr>
        <p:spPr>
          <a:xfrm>
            <a:off x="838201" y="2511376"/>
            <a:ext cx="51177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latin typeface="Fira Sans Medium" panose="020B0503050000020004" pitchFamily="34" charset="0"/>
              </a:rPr>
              <a:t>Breve descrizione dei </a:t>
            </a:r>
            <a:r>
              <a:rPr lang="it-IT" sz="1400" dirty="0" err="1">
                <a:latin typeface="Fira Sans Medium" panose="020B0503050000020004" pitchFamily="34" charset="0"/>
              </a:rPr>
              <a:t>topic</a:t>
            </a:r>
            <a:r>
              <a:rPr lang="it-IT" sz="1400" dirty="0">
                <a:latin typeface="Fira Sans Medium" panose="020B0503050000020004" pitchFamily="34" charset="0"/>
              </a:rPr>
              <a:t>, dimensione voxel </a:t>
            </a:r>
            <a:r>
              <a:rPr lang="it-IT" sz="1400" dirty="0" err="1">
                <a:latin typeface="Fira Sans Medium" panose="020B0503050000020004" pitchFamily="34" charset="0"/>
              </a:rPr>
              <a:t>ecc</a:t>
            </a:r>
            <a:r>
              <a:rPr lang="it-IT" sz="1400" dirty="0">
                <a:latin typeface="Fira Sans Medium" panose="020B0503050000020004" pitchFamily="34" charset="0"/>
              </a:rPr>
              <a:t>….</a:t>
            </a:r>
          </a:p>
          <a:p>
            <a:endParaRPr lang="it-IT" sz="1400" dirty="0">
              <a:latin typeface="Fira Sans Medium" panose="020B0503050000020004" pitchFamily="34" charset="0"/>
            </a:endParaRPr>
          </a:p>
          <a:p>
            <a:r>
              <a:rPr lang="it-IT" sz="1400" dirty="0">
                <a:latin typeface="Fira Sans Medium" panose="020B0503050000020004" pitchFamily="34" charset="0"/>
              </a:rPr>
              <a:t>Analizzare le differenze</a:t>
            </a:r>
          </a:p>
          <a:p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Clr>
                <a:srgbClr val="00FF00"/>
              </a:buClr>
              <a:buSzPct val="120000"/>
              <a:buFont typeface="Arial" panose="020B0604020202020204" pitchFamily="34" charset="0"/>
              <a:buChar char="•"/>
            </a:pPr>
            <a:endParaRPr lang="it-IT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AAC14BD-8CFA-4C16-B2DC-6C5D87B0C389}"/>
              </a:ext>
            </a:extLst>
          </p:cNvPr>
          <p:cNvSpPr txBox="1"/>
          <p:nvPr/>
        </p:nvSpPr>
        <p:spPr>
          <a:xfrm>
            <a:off x="6293921" y="2511374"/>
            <a:ext cx="511775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latin typeface="Fira Sans Medium" panose="020B0503050000020004" pitchFamily="34" charset="0"/>
              </a:rPr>
              <a:t>Breve descrizione dei </a:t>
            </a:r>
            <a:r>
              <a:rPr lang="it-IT" sz="1400" dirty="0" err="1">
                <a:latin typeface="Fira Sans Medium" panose="020B0503050000020004" pitchFamily="34" charset="0"/>
              </a:rPr>
              <a:t>topic</a:t>
            </a:r>
            <a:r>
              <a:rPr lang="it-IT" sz="1400" dirty="0">
                <a:latin typeface="Fira Sans Medium" panose="020B0503050000020004" pitchFamily="34" charset="0"/>
              </a:rPr>
              <a:t>, dimensione voxel </a:t>
            </a:r>
            <a:r>
              <a:rPr lang="it-IT" sz="1400" dirty="0" err="1">
                <a:latin typeface="Fira Sans Medium" panose="020B0503050000020004" pitchFamily="34" charset="0"/>
              </a:rPr>
              <a:t>ecc</a:t>
            </a:r>
            <a:r>
              <a:rPr lang="it-IT" sz="1400" dirty="0">
                <a:latin typeface="Fira Sans Medium" panose="020B0503050000020004" pitchFamily="34" charset="0"/>
              </a:rPr>
              <a:t>….</a:t>
            </a:r>
          </a:p>
          <a:p>
            <a:endParaRPr lang="it-IT" sz="1400" dirty="0">
              <a:latin typeface="Fira Sans Medium" panose="020B0503050000020004" pitchFamily="34" charset="0"/>
            </a:endParaRPr>
          </a:p>
          <a:p>
            <a:r>
              <a:rPr lang="it-IT" sz="1400" dirty="0">
                <a:latin typeface="Fira Sans Medium" panose="020B0503050000020004" pitchFamily="34" charset="0"/>
              </a:rPr>
              <a:t>Analizzare le differenze</a:t>
            </a:r>
          </a:p>
          <a:p>
            <a:pPr marL="285750" indent="-285750">
              <a:buClr>
                <a:srgbClr val="00FF00"/>
              </a:buClr>
              <a:buSzPct val="120000"/>
              <a:buFont typeface="Arial" panose="020B0604020202020204" pitchFamily="34" charset="0"/>
              <a:buChar char="•"/>
            </a:pPr>
            <a:endParaRPr lang="it-IT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694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5378FFD2-B226-E140-BD16-8BCCA2FFE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it-IT" dirty="0"/>
              <a:t>VIDEO RVIZ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718436A-1AA5-C440-82F0-468077DB05F4}"/>
              </a:ext>
            </a:extLst>
          </p:cNvPr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it-IT" dirty="0"/>
              <a:t>VIDEO RVIZ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7F007CF-284F-A548-AE45-9814C31760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3D </a:t>
            </a:r>
            <a:r>
              <a:rPr lang="it-IT" sz="1600" b="0" dirty="0" err="1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LiDAR</a:t>
            </a:r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 Sensor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9B9E78CB-E973-0E4F-94BB-67D40E6500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RGB-D Sensor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93A7F07-3358-D849-81AC-5CF9A705DB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17</a:t>
            </a:fld>
            <a:endParaRPr lang="it-IT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B87BB5BF-F4E9-F042-B490-25B7B1519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Linorobot2 </a:t>
            </a:r>
            <a:r>
              <a:rPr lang="it-IT" dirty="0" err="1"/>
              <a:t>Simulation</a:t>
            </a:r>
            <a:r>
              <a:rPr lang="it-IT" dirty="0"/>
              <a:t> – Playground Environment </a:t>
            </a:r>
          </a:p>
        </p:txBody>
      </p:sp>
    </p:spTree>
    <p:extLst>
      <p:ext uri="{BB962C8B-B14F-4D97-AF65-F5344CB8AC3E}">
        <p14:creationId xmlns:p14="http://schemas.microsoft.com/office/powerpoint/2010/main" val="32285682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7F007CF-284F-A548-AE45-9814C31760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3D </a:t>
            </a:r>
            <a:r>
              <a:rPr lang="it-IT" sz="1600" b="0" dirty="0" err="1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LiDAR</a:t>
            </a:r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 Sensor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9B9E78CB-E973-0E4F-94BB-67D40E6500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RGB-D Sensor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93A7F07-3358-D849-81AC-5CF9A705DB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18</a:t>
            </a:fld>
            <a:endParaRPr lang="it-IT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B87BB5BF-F4E9-F042-B490-25B7B1519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Linorobot2 </a:t>
            </a:r>
            <a:r>
              <a:rPr lang="it-IT" dirty="0" err="1"/>
              <a:t>Simulation</a:t>
            </a:r>
            <a:r>
              <a:rPr lang="it-IT" dirty="0"/>
              <a:t> – Playground Environment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7B9C377-64BA-4EAA-834C-CD455ED29D1C}"/>
              </a:ext>
            </a:extLst>
          </p:cNvPr>
          <p:cNvSpPr txBox="1"/>
          <p:nvPr/>
        </p:nvSpPr>
        <p:spPr>
          <a:xfrm>
            <a:off x="838201" y="2511376"/>
            <a:ext cx="51177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latin typeface="Fira Sans Medium" panose="020B0503050000020004" pitchFamily="34" charset="0"/>
              </a:rPr>
              <a:t>Breve descrizione dei </a:t>
            </a:r>
            <a:r>
              <a:rPr lang="it-IT" sz="1400" dirty="0" err="1">
                <a:latin typeface="Fira Sans Medium" panose="020B0503050000020004" pitchFamily="34" charset="0"/>
              </a:rPr>
              <a:t>topic</a:t>
            </a:r>
            <a:r>
              <a:rPr lang="it-IT" sz="1400" dirty="0">
                <a:latin typeface="Fira Sans Medium" panose="020B0503050000020004" pitchFamily="34" charset="0"/>
              </a:rPr>
              <a:t>, dimensione voxel </a:t>
            </a:r>
            <a:r>
              <a:rPr lang="it-IT" sz="1400" dirty="0" err="1">
                <a:latin typeface="Fira Sans Medium" panose="020B0503050000020004" pitchFamily="34" charset="0"/>
              </a:rPr>
              <a:t>ecc</a:t>
            </a:r>
            <a:r>
              <a:rPr lang="it-IT" sz="1400" dirty="0">
                <a:latin typeface="Fira Sans Medium" panose="020B0503050000020004" pitchFamily="34" charset="0"/>
              </a:rPr>
              <a:t>….</a:t>
            </a:r>
          </a:p>
          <a:p>
            <a:endParaRPr lang="it-IT" sz="1400" dirty="0">
              <a:latin typeface="Fira Sans Medium" panose="020B0503050000020004" pitchFamily="34" charset="0"/>
            </a:endParaRPr>
          </a:p>
          <a:p>
            <a:r>
              <a:rPr lang="it-IT" sz="1400" dirty="0">
                <a:latin typeface="Fira Sans Medium" panose="020B0503050000020004" pitchFamily="34" charset="0"/>
              </a:rPr>
              <a:t>Analizzare le differenze</a:t>
            </a:r>
          </a:p>
          <a:p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Clr>
                <a:srgbClr val="00FF00"/>
              </a:buClr>
              <a:buSzPct val="120000"/>
              <a:buFont typeface="Arial" panose="020B0604020202020204" pitchFamily="34" charset="0"/>
              <a:buChar char="•"/>
            </a:pPr>
            <a:endParaRPr lang="it-IT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AAC14BD-8CFA-4C16-B2DC-6C5D87B0C389}"/>
              </a:ext>
            </a:extLst>
          </p:cNvPr>
          <p:cNvSpPr txBox="1"/>
          <p:nvPr/>
        </p:nvSpPr>
        <p:spPr>
          <a:xfrm>
            <a:off x="6293921" y="2511374"/>
            <a:ext cx="5117757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latin typeface="Fira Sans Medium" panose="020B0503050000020004" pitchFamily="34" charset="0"/>
              </a:rPr>
              <a:t>Breve descrizione dei </a:t>
            </a:r>
            <a:r>
              <a:rPr lang="it-IT" sz="1400" dirty="0" err="1">
                <a:latin typeface="Fira Sans Medium" panose="020B0503050000020004" pitchFamily="34" charset="0"/>
              </a:rPr>
              <a:t>topic</a:t>
            </a:r>
            <a:r>
              <a:rPr lang="it-IT" sz="1400" dirty="0">
                <a:latin typeface="Fira Sans Medium" panose="020B0503050000020004" pitchFamily="34" charset="0"/>
              </a:rPr>
              <a:t>, dimensione voxel </a:t>
            </a:r>
            <a:r>
              <a:rPr lang="it-IT" sz="1400" dirty="0" err="1">
                <a:latin typeface="Fira Sans Medium" panose="020B0503050000020004" pitchFamily="34" charset="0"/>
              </a:rPr>
              <a:t>ecc</a:t>
            </a:r>
            <a:r>
              <a:rPr lang="it-IT" sz="1400" dirty="0">
                <a:latin typeface="Fira Sans Medium" panose="020B0503050000020004" pitchFamily="34" charset="0"/>
              </a:rPr>
              <a:t>….</a:t>
            </a:r>
          </a:p>
          <a:p>
            <a:endParaRPr lang="it-IT" sz="1400" dirty="0">
              <a:latin typeface="Fira Sans Medium" panose="020B0503050000020004" pitchFamily="34" charset="0"/>
            </a:endParaRPr>
          </a:p>
          <a:p>
            <a:r>
              <a:rPr lang="it-IT" sz="1400" dirty="0">
                <a:latin typeface="Fira Sans Medium" panose="020B0503050000020004" pitchFamily="34" charset="0"/>
              </a:rPr>
              <a:t>Analizzare le differenze</a:t>
            </a:r>
          </a:p>
          <a:p>
            <a:pPr marL="285750" indent="-285750">
              <a:buClr>
                <a:srgbClr val="00FF00"/>
              </a:buClr>
              <a:buSzPct val="120000"/>
              <a:buFont typeface="Arial" panose="020B0604020202020204" pitchFamily="34" charset="0"/>
              <a:buChar char="•"/>
            </a:pPr>
            <a:endParaRPr lang="it-IT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4664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7F007CF-284F-A548-AE45-9814C31760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3D </a:t>
            </a:r>
            <a:r>
              <a:rPr lang="it-IT" sz="1600" b="0" dirty="0" err="1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LiDAR</a:t>
            </a:r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 Sensor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9B9E78CB-E973-0E4F-94BB-67D40E6500C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it-IT" sz="1600" b="0" dirty="0">
                <a:solidFill>
                  <a:schemeClr val="tx1"/>
                </a:solidFill>
                <a:latin typeface="Fira Sans Medium" panose="020B0503050000020004" pitchFamily="34" charset="0"/>
                <a:ea typeface="+mn-ea"/>
              </a:rPr>
              <a:t>RGB-D Sensor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93A7F07-3358-D849-81AC-5CF9A705DB3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19</a:t>
            </a:fld>
            <a:endParaRPr lang="it-IT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B87BB5BF-F4E9-F042-B490-25B7B1519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Linorobot2 </a:t>
            </a:r>
            <a:r>
              <a:rPr lang="it-IT" dirty="0" err="1"/>
              <a:t>Simulation</a:t>
            </a:r>
            <a:r>
              <a:rPr lang="it-IT" dirty="0"/>
              <a:t> – 3D </a:t>
            </a:r>
            <a:r>
              <a:rPr lang="it-IT" dirty="0" err="1"/>
              <a:t>LiDAR</a:t>
            </a:r>
            <a:r>
              <a:rPr lang="it-IT" dirty="0"/>
              <a:t> vs RGB-D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7B9C377-64BA-4EAA-834C-CD455ED29D1C}"/>
              </a:ext>
            </a:extLst>
          </p:cNvPr>
          <p:cNvSpPr txBox="1"/>
          <p:nvPr/>
        </p:nvSpPr>
        <p:spPr>
          <a:xfrm>
            <a:off x="838201" y="2511376"/>
            <a:ext cx="51177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latin typeface="Fira Sans Medium" panose="020B0503050000020004" pitchFamily="34" charset="0"/>
              </a:rPr>
              <a:t>PRO / CONTRO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AAC14BD-8CFA-4C16-B2DC-6C5D87B0C389}"/>
              </a:ext>
            </a:extLst>
          </p:cNvPr>
          <p:cNvSpPr txBox="1"/>
          <p:nvPr/>
        </p:nvSpPr>
        <p:spPr>
          <a:xfrm>
            <a:off x="6293921" y="2511374"/>
            <a:ext cx="51177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latin typeface="Fira Sans Medium" panose="020B0503050000020004" pitchFamily="34" charset="0"/>
              </a:rPr>
              <a:t>PRO / CONTRO</a:t>
            </a:r>
          </a:p>
        </p:txBody>
      </p:sp>
    </p:spTree>
    <p:extLst>
      <p:ext uri="{BB962C8B-B14F-4D97-AF65-F5344CB8AC3E}">
        <p14:creationId xmlns:p14="http://schemas.microsoft.com/office/powerpoint/2010/main" val="2768143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C9EAE9-98F0-0A46-9326-81E8D38933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UML – </a:t>
            </a:r>
            <a:r>
              <a:rPr lang="it-IT" dirty="0" err="1"/>
              <a:t>Unified</a:t>
            </a:r>
            <a:r>
              <a:rPr lang="it-IT" dirty="0"/>
              <a:t> </a:t>
            </a:r>
            <a:r>
              <a:rPr lang="it-IT" dirty="0" err="1"/>
              <a:t>Modelling</a:t>
            </a:r>
            <a:r>
              <a:rPr lang="it-IT" dirty="0"/>
              <a:t> Language</a:t>
            </a:r>
          </a:p>
        </p:txBody>
      </p:sp>
    </p:spTree>
    <p:extLst>
      <p:ext uri="{BB962C8B-B14F-4D97-AF65-F5344CB8AC3E}">
        <p14:creationId xmlns:p14="http://schemas.microsoft.com/office/powerpoint/2010/main" val="18170725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C9EAE9-98F0-0A46-9326-81E8D38933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What’s</a:t>
            </a:r>
            <a:r>
              <a:rPr lang="it-IT" dirty="0"/>
              <a:t> Next?</a:t>
            </a:r>
          </a:p>
        </p:txBody>
      </p:sp>
    </p:spTree>
    <p:extLst>
      <p:ext uri="{BB962C8B-B14F-4D97-AF65-F5344CB8AC3E}">
        <p14:creationId xmlns:p14="http://schemas.microsoft.com/office/powerpoint/2010/main" val="37056244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7B6F00A-ED98-374D-A77E-D963C5F2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What’s</a:t>
            </a:r>
            <a:r>
              <a:rPr lang="it-IT" dirty="0"/>
              <a:t> Next?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F3D1F5-AD70-BE43-9175-A167253EB7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21</a:t>
            </a:fld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C8A1C89-3078-4A71-908C-69982417B528}"/>
              </a:ext>
            </a:extLst>
          </p:cNvPr>
          <p:cNvSpPr txBox="1"/>
          <p:nvPr/>
        </p:nvSpPr>
        <p:spPr>
          <a:xfrm>
            <a:off x="838200" y="1551563"/>
            <a:ext cx="55609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latin typeface="Fira Sans Medium" panose="020B0503050000020004" pitchFamily="34" charset="0"/>
              </a:rPr>
              <a:t>Implementazione su altri tipi di robot</a:t>
            </a:r>
          </a:p>
        </p:txBody>
      </p:sp>
    </p:spTree>
    <p:extLst>
      <p:ext uri="{BB962C8B-B14F-4D97-AF65-F5344CB8AC3E}">
        <p14:creationId xmlns:p14="http://schemas.microsoft.com/office/powerpoint/2010/main" val="28036389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7B6F00A-ED98-374D-A77E-D963C5F2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Repository, </a:t>
            </a:r>
            <a:r>
              <a:rPr lang="it-IT" dirty="0" err="1"/>
              <a:t>Documentation</a:t>
            </a:r>
            <a:r>
              <a:rPr lang="it-IT" dirty="0"/>
              <a:t> and </a:t>
            </a:r>
            <a:r>
              <a:rPr lang="it-IT" dirty="0" err="1"/>
              <a:t>Issue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F3D1F5-AD70-BE43-9175-A167253EB7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22</a:t>
            </a:fld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C8A1C89-3078-4A71-908C-69982417B528}"/>
              </a:ext>
            </a:extLst>
          </p:cNvPr>
          <p:cNvSpPr txBox="1"/>
          <p:nvPr/>
        </p:nvSpPr>
        <p:spPr>
          <a:xfrm>
            <a:off x="838200" y="1551563"/>
            <a:ext cx="68971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latin typeface="Fira Sans Medium" panose="020B0503050000020004" pitchFamily="34" charset="0"/>
              </a:rPr>
              <a:t>Tutti i link delle repository, documentazioni </a:t>
            </a:r>
            <a:r>
              <a:rPr lang="it-IT" sz="1400" dirty="0" err="1">
                <a:latin typeface="Fira Sans Medium" panose="020B0503050000020004" pitchFamily="34" charset="0"/>
              </a:rPr>
              <a:t>ecc</a:t>
            </a:r>
            <a:r>
              <a:rPr lang="it-IT" sz="1400" dirty="0">
                <a:latin typeface="Fira Sans Medium" panose="020B0503050000020004" pitchFamily="34" charset="0"/>
              </a:rPr>
              <a:t>… (nostra repo, nav2, STVL, …)</a:t>
            </a:r>
          </a:p>
        </p:txBody>
      </p:sp>
    </p:spTree>
    <p:extLst>
      <p:ext uri="{BB962C8B-B14F-4D97-AF65-F5344CB8AC3E}">
        <p14:creationId xmlns:p14="http://schemas.microsoft.com/office/powerpoint/2010/main" val="14968554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6454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66016892-186A-9A40-8B09-6FF54F792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UML – </a:t>
            </a:r>
            <a:r>
              <a:rPr lang="it-IT" dirty="0" err="1"/>
              <a:t>Unified</a:t>
            </a:r>
            <a:r>
              <a:rPr lang="it-IT" dirty="0"/>
              <a:t> </a:t>
            </a:r>
            <a:r>
              <a:rPr lang="it-IT" dirty="0" err="1"/>
              <a:t>Modelling</a:t>
            </a:r>
            <a:r>
              <a:rPr lang="it-IT" dirty="0"/>
              <a:t> Language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B002287-6745-0542-857C-08571A321BF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3</a:t>
            </a:fld>
            <a:endParaRPr lang="it-IT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5B119A0C-44E4-204F-9C11-A4611317AA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/>
              <a:t>Nota a piè di pagina</a:t>
            </a:r>
          </a:p>
        </p:txBody>
      </p:sp>
      <p:sp>
        <p:nvSpPr>
          <p:cNvPr id="11" name="Segnaposto contenuto 1">
            <a:extLst>
              <a:ext uri="{FF2B5EF4-FFF2-40B4-BE49-F238E27FC236}">
                <a16:creationId xmlns:a16="http://schemas.microsoft.com/office/drawing/2014/main" id="{E0D3FE87-3BF7-479C-AE09-B75BC600740E}"/>
              </a:ext>
            </a:extLst>
          </p:cNvPr>
          <p:cNvSpPr txBox="1">
            <a:spLocks/>
          </p:cNvSpPr>
          <p:nvPr/>
        </p:nvSpPr>
        <p:spPr>
          <a:xfrm>
            <a:off x="838200" y="1531917"/>
            <a:ext cx="10515600" cy="4037029"/>
          </a:xfrm>
          <a:prstGeom prst="rect">
            <a:avLst/>
          </a:prstGeom>
        </p:spPr>
        <p:txBody>
          <a:bodyPr/>
          <a:lstStyle>
            <a:lvl1pPr marL="171442" indent="-171442" algn="l" defTabSz="685766" rtl="0" eaLnBrk="1" latinLnBrk="0" hangingPunct="1">
              <a:lnSpc>
                <a:spcPct val="90000"/>
              </a:lnSpc>
              <a:spcBef>
                <a:spcPts val="750"/>
              </a:spcBef>
              <a:buFont typeface="Fira Sans" panose="020B0503050000020004" pitchFamily="34" charset="0"/>
              <a:buChar char="―"/>
              <a:defRPr sz="180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Fira Sans Medium" panose="020B0503050000020004" pitchFamily="34" charset="0"/>
                <a:ea typeface="+mn-ea"/>
                <a:cs typeface="+mn-cs"/>
              </a:defRPr>
            </a:lvl1pPr>
            <a:lvl2pPr marL="557185" marR="0" indent="-214303" algn="l" defTabSz="685766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Tx/>
              <a:buFont typeface="Fira Sans" panose="020B0503050000020004" pitchFamily="34" charset="0"/>
              <a:buChar char="–"/>
              <a:tabLst/>
              <a:defRPr sz="1650" b="0" i="0" kern="1200">
                <a:solidFill>
                  <a:schemeClr val="tx1">
                    <a:lumMod val="65000"/>
                    <a:lumOff val="35000"/>
                  </a:schemeClr>
                </a:solidFill>
                <a:latin typeface="Fira Sans" panose="020B0503050000020004" pitchFamily="34" charset="0"/>
                <a:ea typeface="+mn-ea"/>
                <a:cs typeface="+mn-cs"/>
              </a:defRPr>
            </a:lvl2pPr>
            <a:lvl3pPr marL="857207" indent="-171442" algn="l" defTabSz="685766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>
                    <a:lumMod val="65000"/>
                    <a:lumOff val="35000"/>
                  </a:schemeClr>
                </a:solidFill>
                <a:latin typeface="Fira Sans" panose="020B0503050000020004" pitchFamily="34" charset="0"/>
                <a:ea typeface="+mn-ea"/>
                <a:cs typeface="+mn-cs"/>
              </a:defRPr>
            </a:lvl3pPr>
            <a:lvl4pPr marL="1200090" indent="-171442" algn="l" defTabSz="685766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2974" indent="-171442" algn="l" defTabSz="685766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856" indent="-171442" algn="l" defTabSz="685766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739" indent="-171442" algn="l" defTabSz="685766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622" indent="-171442" algn="l" defTabSz="685766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05" indent="-171442" algn="l" defTabSz="685766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765" lvl="2" indent="0">
              <a:buNone/>
            </a:pPr>
            <a:r>
              <a:rPr lang="it-IT" dirty="0"/>
              <a:t>Diagrammi UML </a:t>
            </a:r>
          </a:p>
        </p:txBody>
      </p:sp>
    </p:spTree>
    <p:extLst>
      <p:ext uri="{BB962C8B-B14F-4D97-AF65-F5344CB8AC3E}">
        <p14:creationId xmlns:p14="http://schemas.microsoft.com/office/powerpoint/2010/main" val="1332806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C9EAE9-98F0-0A46-9326-81E8D38933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Navigation2</a:t>
            </a:r>
          </a:p>
        </p:txBody>
      </p:sp>
    </p:spTree>
    <p:extLst>
      <p:ext uri="{BB962C8B-B14F-4D97-AF65-F5344CB8AC3E}">
        <p14:creationId xmlns:p14="http://schemas.microsoft.com/office/powerpoint/2010/main" val="29923636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7B6F00A-ED98-374D-A77E-D963C5F2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Navigation2 - </a:t>
            </a:r>
            <a:r>
              <a:rPr lang="it-IT" dirty="0" err="1"/>
              <a:t>Overview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F3D1F5-AD70-BE43-9175-A167253EB7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5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3B33FCBE-3C74-C949-87C9-62362B73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https://navigation.ros.org/index.html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C8A1C89-3078-4A71-908C-69982417B528}"/>
              </a:ext>
            </a:extLst>
          </p:cNvPr>
          <p:cNvSpPr txBox="1"/>
          <p:nvPr/>
        </p:nvSpPr>
        <p:spPr>
          <a:xfrm>
            <a:off x="838200" y="1551563"/>
            <a:ext cx="5560998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latin typeface="Fira Sans Medium" panose="020B0503050000020004" pitchFamily="34" charset="0"/>
              </a:rPr>
              <a:t>Autonomous</a:t>
            </a:r>
            <a:r>
              <a:rPr lang="it-IT" sz="1400" dirty="0">
                <a:latin typeface="Fira Sans Medium" panose="020B0503050000020004" pitchFamily="34" charset="0"/>
              </a:rPr>
              <a:t> mobile robot </a:t>
            </a:r>
            <a:r>
              <a:rPr lang="it-IT" sz="1400" dirty="0" err="1">
                <a:latin typeface="Fira Sans Medium" panose="020B0503050000020004" pitchFamily="34" charset="0"/>
              </a:rPr>
              <a:t>navigation</a:t>
            </a:r>
            <a:r>
              <a:rPr lang="it-IT" sz="1400" dirty="0">
                <a:latin typeface="Fira Sans Medium" panose="020B0503050000020004" pitchFamily="34" charset="0"/>
              </a:rPr>
              <a:t> framework</a:t>
            </a:r>
          </a:p>
          <a:p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 err="1">
                <a:latin typeface="Fira Sans Medium" panose="020B0503050000020004" pitchFamily="34" charset="0"/>
              </a:rPr>
              <a:t>Behavior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Tree-based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navigation</a:t>
            </a: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Clr>
                <a:srgbClr val="00FF00"/>
              </a:buClr>
              <a:buSzPct val="120000"/>
              <a:buFont typeface="Arial" panose="020B0604020202020204" pitchFamily="34" charset="0"/>
              <a:buChar char="•"/>
            </a:pP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Independent Modular Servers</a:t>
            </a:r>
          </a:p>
          <a:p>
            <a:pPr marL="285750" indent="-285750">
              <a:buClr>
                <a:srgbClr val="00FF00"/>
              </a:buClr>
              <a:buSzPct val="120000"/>
              <a:buFont typeface="Arial" panose="020B0604020202020204" pitchFamily="34" charset="0"/>
              <a:buChar char="•"/>
            </a:pP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Multiple </a:t>
            </a:r>
            <a:r>
              <a:rPr lang="it-IT" sz="1400" dirty="0" err="1">
                <a:latin typeface="Fira Sans Medium" panose="020B0503050000020004" pitchFamily="34" charset="0"/>
              </a:rPr>
              <a:t>local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trajectory</a:t>
            </a:r>
            <a:r>
              <a:rPr lang="it-IT" sz="1400" dirty="0">
                <a:latin typeface="Fira Sans Medium" panose="020B0503050000020004" pitchFamily="34" charset="0"/>
              </a:rPr>
              <a:t> and </a:t>
            </a:r>
            <a:r>
              <a:rPr lang="it-IT" sz="1400" dirty="0" err="1">
                <a:latin typeface="Fira Sans Medium" panose="020B0503050000020004" pitchFamily="34" charset="0"/>
              </a:rPr>
              <a:t>path</a:t>
            </a:r>
            <a:r>
              <a:rPr lang="it-IT" sz="1400" dirty="0">
                <a:latin typeface="Fira Sans Medium" panose="020B0503050000020004" pitchFamily="34" charset="0"/>
              </a:rPr>
              <a:t> planners</a:t>
            </a:r>
          </a:p>
          <a:p>
            <a:pPr marL="285750" indent="-285750">
              <a:buClr>
                <a:srgbClr val="00FF00"/>
              </a:buClr>
              <a:buSzPct val="120000"/>
              <a:buFont typeface="Arial" panose="020B0604020202020204" pitchFamily="34" charset="0"/>
              <a:buChar char="•"/>
            </a:pP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 err="1">
                <a:latin typeface="Fira Sans Medium" panose="020B0503050000020004" pitchFamily="34" charset="0"/>
              </a:rPr>
              <a:t>Sensors</a:t>
            </a:r>
            <a:r>
              <a:rPr lang="it-IT" sz="1400" dirty="0">
                <a:latin typeface="Fira Sans Medium" panose="020B0503050000020004" pitchFamily="34" charset="0"/>
              </a:rPr>
              <a:t> processing for </a:t>
            </a:r>
            <a:r>
              <a:rPr lang="it-IT" sz="1400" dirty="0" err="1">
                <a:latin typeface="Fira Sans Medium" panose="020B0503050000020004" pitchFamily="34" charset="0"/>
              </a:rPr>
              <a:t>collision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avoidance</a:t>
            </a: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Recovery </a:t>
            </a:r>
            <a:r>
              <a:rPr lang="it-IT" sz="1400" dirty="0" err="1">
                <a:latin typeface="Fira Sans Medium" panose="020B0503050000020004" pitchFamily="34" charset="0"/>
              </a:rPr>
              <a:t>behaviors</a:t>
            </a: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Positioning system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Runtime lifecycle manager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Plugins</a:t>
            </a:r>
          </a:p>
        </p:txBody>
      </p:sp>
      <p:pic>
        <p:nvPicPr>
          <p:cNvPr id="14" name="Immagine 13">
            <a:extLst>
              <a:ext uri="{FF2B5EF4-FFF2-40B4-BE49-F238E27FC236}">
                <a16:creationId xmlns:a16="http://schemas.microsoft.com/office/drawing/2014/main" id="{8639A7BB-0AD9-4D6E-83F3-E6206F50B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238" y="1053971"/>
            <a:ext cx="6163376" cy="5122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186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7B6F00A-ED98-374D-A77E-D963C5F2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Navigation2 – </a:t>
            </a:r>
            <a:r>
              <a:rPr lang="it-IT" dirty="0" err="1"/>
              <a:t>Behavoir</a:t>
            </a:r>
            <a:r>
              <a:rPr lang="it-IT" dirty="0"/>
              <a:t> </a:t>
            </a:r>
            <a:r>
              <a:rPr lang="it-IT" dirty="0" err="1"/>
              <a:t>Trees</a:t>
            </a:r>
            <a:r>
              <a:rPr lang="it-IT" dirty="0"/>
              <a:t> (BT) </a:t>
            </a:r>
            <a:r>
              <a:rPr lang="it-IT" dirty="0" err="1"/>
              <a:t>Navigation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F3D1F5-AD70-BE43-9175-A167253EB7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6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3B33FCBE-3C74-C949-87C9-62362B73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https://navigation.ros.org/index.html</a:t>
            </a: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D0CF3BC-5D9A-4FF0-ABFF-2C27341E15E0}"/>
              </a:ext>
            </a:extLst>
          </p:cNvPr>
          <p:cNvSpPr txBox="1"/>
          <p:nvPr/>
        </p:nvSpPr>
        <p:spPr>
          <a:xfrm>
            <a:off x="838200" y="1185710"/>
            <a:ext cx="548145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latin typeface="Fira Sans Medium" panose="020B0503050000020004" pitchFamily="34" charset="0"/>
              </a:rPr>
              <a:t>Why</a:t>
            </a:r>
            <a:r>
              <a:rPr lang="it-IT" sz="1400" dirty="0">
                <a:latin typeface="Fira Sans Medium" panose="020B0503050000020004" pitchFamily="34" charset="0"/>
              </a:rPr>
              <a:t> BT?</a:t>
            </a:r>
          </a:p>
          <a:p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 err="1">
                <a:latin typeface="Fira Sans Medium" panose="020B0503050000020004" pitchFamily="34" charset="0"/>
              </a:rPr>
              <a:t>Tree-based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execution</a:t>
            </a:r>
            <a:r>
              <a:rPr lang="it-IT" sz="1400" dirty="0">
                <a:latin typeface="Fira Sans Medium" panose="020B0503050000020004" pitchFamily="34" charset="0"/>
              </a:rPr>
              <a:t> model and task planner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Set </a:t>
            </a:r>
            <a:r>
              <a:rPr lang="it-IT" sz="1400" dirty="0" err="1">
                <a:latin typeface="Fira Sans Medium" panose="020B0503050000020004" pitchFamily="34" charset="0"/>
              </a:rPr>
              <a:t>many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different</a:t>
            </a:r>
            <a:r>
              <a:rPr lang="it-IT" sz="1400" dirty="0">
                <a:latin typeface="Fira Sans Medium" panose="020B0503050000020004" pitchFamily="34" charset="0"/>
              </a:rPr>
              <a:t> plugins </a:t>
            </a:r>
            <a:r>
              <a:rPr lang="it-IT" sz="1400" dirty="0" err="1">
                <a:latin typeface="Fira Sans Medium" panose="020B0503050000020004" pitchFamily="34" charset="0"/>
              </a:rPr>
              <a:t>types</a:t>
            </a: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Model </a:t>
            </a:r>
            <a:r>
              <a:rPr lang="it-IT" sz="1400" dirty="0" err="1">
                <a:latin typeface="Fira Sans Medium" panose="020B0503050000020004" pitchFamily="34" charset="0"/>
              </a:rPr>
              <a:t>complex</a:t>
            </a:r>
            <a:r>
              <a:rPr lang="it-IT" sz="1400" dirty="0">
                <a:latin typeface="Fira Sans Medium" panose="020B0503050000020004" pitchFamily="34" charset="0"/>
              </a:rPr>
              <a:t> tasks</a:t>
            </a:r>
          </a:p>
          <a:p>
            <a:pPr marL="285750" indent="-285750">
              <a:buClr>
                <a:srgbClr val="00FF00"/>
              </a:buClr>
              <a:buSzPct val="120000"/>
              <a:buFont typeface="Arial" panose="020B0604020202020204" pitchFamily="34" charset="0"/>
              <a:buChar char="•"/>
            </a:pPr>
            <a:endParaRPr lang="it-IT" sz="1400" dirty="0">
              <a:latin typeface="Fira Sans Medium" panose="020B0503050000020004" pitchFamily="34" charset="0"/>
            </a:endParaRPr>
          </a:p>
          <a:p>
            <a:pPr>
              <a:buClr>
                <a:srgbClr val="00FF00"/>
              </a:buClr>
              <a:buSzPct val="120000"/>
            </a:pPr>
            <a:r>
              <a:rPr lang="it-IT" sz="1400" dirty="0">
                <a:latin typeface="Fira Sans Medium" panose="020B0503050000020004" pitchFamily="34" charset="0"/>
              </a:rPr>
              <a:t>Using BT</a:t>
            </a:r>
          </a:p>
          <a:p>
            <a:pPr>
              <a:buClr>
                <a:srgbClr val="00FF00"/>
              </a:buClr>
              <a:buSzPct val="120000"/>
            </a:pP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CPP library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 err="1">
                <a:latin typeface="Fira Sans Medium" panose="020B0503050000020004" pitchFamily="34" charset="0"/>
              </a:rPr>
              <a:t>Specific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Nodes</a:t>
            </a:r>
            <a:r>
              <a:rPr lang="it-IT" sz="1400" dirty="0">
                <a:latin typeface="Fira Sans Medium" panose="020B0503050000020004" pitchFamily="34" charset="0"/>
              </a:rPr>
              <a:t>: Action, </a:t>
            </a:r>
            <a:r>
              <a:rPr lang="it-IT" sz="1400" dirty="0" err="1">
                <a:latin typeface="Fira Sans Medium" panose="020B0503050000020004" pitchFamily="34" charset="0"/>
              </a:rPr>
              <a:t>Condition</a:t>
            </a:r>
            <a:r>
              <a:rPr lang="it-IT" sz="1400" dirty="0">
                <a:latin typeface="Fira Sans Medium" panose="020B0503050000020004" pitchFamily="34" charset="0"/>
              </a:rPr>
              <a:t>, Decorator, Control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Custom </a:t>
            </a:r>
            <a:r>
              <a:rPr lang="it-IT" sz="1400" dirty="0" err="1">
                <a:latin typeface="Fira Sans Medium" panose="020B0503050000020004" pitchFamily="34" charset="0"/>
              </a:rPr>
              <a:t>nodes</a:t>
            </a:r>
            <a:r>
              <a:rPr lang="it-IT" sz="1400" dirty="0">
                <a:latin typeface="Fira Sans Medium" panose="020B0503050000020004" pitchFamily="34" charset="0"/>
              </a:rPr>
              <a:t> to </a:t>
            </a:r>
            <a:r>
              <a:rPr lang="it-IT" sz="1400" dirty="0" err="1">
                <a:latin typeface="Fira Sans Medium" panose="020B0503050000020004" pitchFamily="34" charset="0"/>
              </a:rPr>
              <a:t>extend</a:t>
            </a:r>
            <a:r>
              <a:rPr lang="it-IT" sz="1400" dirty="0">
                <a:latin typeface="Fira Sans Medium" panose="020B0503050000020004" pitchFamily="34" charset="0"/>
              </a:rPr>
              <a:t> or </a:t>
            </a:r>
            <a:r>
              <a:rPr lang="it-IT" sz="1400" dirty="0" err="1">
                <a:latin typeface="Fira Sans Medium" panose="020B0503050000020004" pitchFamily="34" charset="0"/>
              </a:rPr>
              <a:t>change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behavior</a:t>
            </a:r>
            <a:endParaRPr lang="it-IT" sz="1400" dirty="0">
              <a:latin typeface="Fira Sans Medium" panose="020B0503050000020004" pitchFamily="34" charset="0"/>
            </a:endParaRPr>
          </a:p>
          <a:p>
            <a:pPr marL="742950" lvl="1" indent="-285750">
              <a:buSzPct val="120000"/>
              <a:buFont typeface="Wingdings" panose="05000000000000000000" pitchFamily="2" charset="2"/>
              <a:buChar char="§"/>
            </a:pPr>
            <a:r>
              <a:rPr lang="it-IT" sz="1400" dirty="0">
                <a:latin typeface="Fira Sans Medium" panose="020B0503050000020004" pitchFamily="34" charset="0"/>
              </a:rPr>
              <a:t>Navigate to pose</a:t>
            </a:r>
          </a:p>
          <a:p>
            <a:pPr marL="742950" lvl="1" indent="-285750">
              <a:buSzPct val="120000"/>
              <a:buFont typeface="Wingdings" panose="05000000000000000000" pitchFamily="2" charset="2"/>
              <a:buChar char="§"/>
            </a:pPr>
            <a:r>
              <a:rPr lang="it-IT" sz="1400" dirty="0">
                <a:latin typeface="Fira Sans Medium" panose="020B0503050000020004" pitchFamily="34" charset="0"/>
              </a:rPr>
              <a:t>Navigate </a:t>
            </a:r>
            <a:r>
              <a:rPr lang="it-IT" sz="1400" dirty="0" err="1">
                <a:latin typeface="Fira Sans Medium" panose="020B0503050000020004" pitchFamily="34" charset="0"/>
              </a:rPr>
              <a:t>through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poses</a:t>
            </a:r>
            <a:r>
              <a:rPr lang="it-IT" sz="1400" dirty="0">
                <a:latin typeface="Fira Sans Medium" panose="020B0503050000020004" pitchFamily="34" charset="0"/>
              </a:rPr>
              <a:t> and pause </a:t>
            </a:r>
            <a:r>
              <a:rPr lang="it-IT" sz="1400" dirty="0" err="1">
                <a:latin typeface="Fira Sans Medium" panose="020B0503050000020004" pitchFamily="34" charset="0"/>
              </a:rPr>
              <a:t>near</a:t>
            </a:r>
            <a:r>
              <a:rPr lang="it-IT" sz="1400" dirty="0">
                <a:latin typeface="Fira Sans Medium" panose="020B0503050000020004" pitchFamily="34" charset="0"/>
              </a:rPr>
              <a:t> goal-</a:t>
            </a:r>
            <a:r>
              <a:rPr lang="it-IT" sz="1400" dirty="0" err="1">
                <a:latin typeface="Fira Sans Medium" panose="020B0503050000020004" pitchFamily="34" charset="0"/>
              </a:rPr>
              <a:t>obstacle</a:t>
            </a:r>
            <a:endParaRPr lang="it-IT" sz="1400" dirty="0">
              <a:latin typeface="Fira Sans Medium" panose="020B0503050000020004" pitchFamily="34" charset="0"/>
            </a:endParaRPr>
          </a:p>
          <a:p>
            <a:pPr marL="742950" lvl="1" indent="-285750">
              <a:buSzPct val="120000"/>
              <a:buFont typeface="Wingdings" panose="05000000000000000000" pitchFamily="2" charset="2"/>
              <a:buChar char="§"/>
            </a:pPr>
            <a:r>
              <a:rPr lang="it-IT" sz="1400" dirty="0">
                <a:latin typeface="Fira Sans Medium" panose="020B0503050000020004" pitchFamily="34" charset="0"/>
              </a:rPr>
              <a:t>Navigate and </a:t>
            </a:r>
            <a:r>
              <a:rPr lang="it-IT" sz="1400" dirty="0" err="1">
                <a:latin typeface="Fira Sans Medium" panose="020B0503050000020004" pitchFamily="34" charset="0"/>
              </a:rPr>
              <a:t>replan</a:t>
            </a:r>
            <a:r>
              <a:rPr lang="it-IT" sz="1400" dirty="0">
                <a:latin typeface="Fira Sans Medium" panose="020B0503050000020004" pitchFamily="34" charset="0"/>
              </a:rPr>
              <a:t> multiple </a:t>
            </a:r>
            <a:r>
              <a:rPr lang="it-IT" sz="1400" dirty="0" err="1">
                <a:latin typeface="Fira Sans Medium" panose="020B0503050000020004" pitchFamily="34" charset="0"/>
              </a:rPr>
              <a:t>path</a:t>
            </a:r>
            <a:r>
              <a:rPr lang="it-IT" sz="1400" dirty="0">
                <a:latin typeface="Fira Sans Medium" panose="020B0503050000020004" pitchFamily="34" charset="0"/>
              </a:rPr>
              <a:t> and </a:t>
            </a:r>
            <a:r>
              <a:rPr lang="it-IT" sz="1400" dirty="0" err="1">
                <a:latin typeface="Fira Sans Medium" panose="020B0503050000020004" pitchFamily="34" charset="0"/>
              </a:rPr>
              <a:t>trajectory</a:t>
            </a:r>
            <a:endParaRPr lang="it-IT" sz="1400" dirty="0">
              <a:latin typeface="Fira Sans Medium" panose="020B0503050000020004" pitchFamily="34" charset="0"/>
            </a:endParaRPr>
          </a:p>
          <a:p>
            <a:pPr marL="742950" lvl="1" indent="-285750">
              <a:buSzPct val="120000"/>
              <a:buFont typeface="Wingdings" panose="05000000000000000000" pitchFamily="2" charset="2"/>
              <a:buChar char="§"/>
            </a:pPr>
            <a:r>
              <a:rPr lang="it-IT" sz="1400" dirty="0">
                <a:latin typeface="Fira Sans Medium" panose="020B0503050000020004" pitchFamily="34" charset="0"/>
              </a:rPr>
              <a:t>Follow </a:t>
            </a:r>
            <a:r>
              <a:rPr lang="it-IT" sz="1400" dirty="0" err="1">
                <a:latin typeface="Fira Sans Medium" panose="020B0503050000020004" pitchFamily="34" charset="0"/>
              </a:rPr>
              <a:t>dynamic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object</a:t>
            </a:r>
            <a:endParaRPr lang="it-IT" sz="1400" dirty="0">
              <a:latin typeface="Fira Sans Medium" panose="020B0503050000020004" pitchFamily="34" charset="0"/>
            </a:endParaRPr>
          </a:p>
          <a:p>
            <a:pPr marL="742950" lvl="1" indent="-285750">
              <a:buSzPct val="120000"/>
              <a:buFont typeface="Wingdings" panose="05000000000000000000" pitchFamily="2" charset="2"/>
              <a:buChar char="§"/>
            </a:pPr>
            <a:r>
              <a:rPr lang="it-IT" sz="1400" dirty="0" err="1">
                <a:latin typeface="Fira Sans Medium" panose="020B0503050000020004" pitchFamily="34" charset="0"/>
              </a:rPr>
              <a:t>Odometry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calibration</a:t>
            </a:r>
            <a:endParaRPr lang="it-IT" sz="1400" dirty="0">
              <a:latin typeface="Fira Sans Medium" panose="020B0503050000020004" pitchFamily="34" charset="0"/>
            </a:endParaRPr>
          </a:p>
          <a:p>
            <a:pPr marL="742950" lvl="1" indent="-285750">
              <a:buClr>
                <a:srgbClr val="00FF00"/>
              </a:buClr>
              <a:buSzPct val="120000"/>
              <a:buFont typeface="Wingdings" panose="05000000000000000000" pitchFamily="2" charset="2"/>
              <a:buChar char="§"/>
            </a:pPr>
            <a:endParaRPr lang="it-IT" sz="1400" dirty="0">
              <a:latin typeface="Fira Sans Medium" panose="020B0503050000020004" pitchFamily="34" charset="0"/>
            </a:endParaRPr>
          </a:p>
          <a:p>
            <a:pPr>
              <a:buClr>
                <a:srgbClr val="00FF00"/>
              </a:buClr>
              <a:buSzPct val="120000"/>
            </a:pPr>
            <a:r>
              <a:rPr lang="it-IT" sz="1400" dirty="0" err="1">
                <a:latin typeface="Fira Sans Medium" panose="020B0503050000020004" pitchFamily="34" charset="0"/>
              </a:rPr>
              <a:t>Example</a:t>
            </a:r>
            <a:r>
              <a:rPr lang="it-IT" sz="1400" dirty="0">
                <a:latin typeface="Fira Sans Medium" panose="020B0503050000020004" pitchFamily="34" charset="0"/>
              </a:rPr>
              <a:t> BT: Navigate to Pose with </a:t>
            </a:r>
            <a:r>
              <a:rPr lang="it-IT" sz="1400" dirty="0" err="1">
                <a:latin typeface="Fira Sans Medium" panose="020B0503050000020004" pitchFamily="34" charset="0"/>
              </a:rPr>
              <a:t>Replanning</a:t>
            </a:r>
            <a:r>
              <a:rPr lang="it-IT" sz="1400" dirty="0">
                <a:latin typeface="Fira Sans Medium" panose="020B0503050000020004" pitchFamily="34" charset="0"/>
              </a:rPr>
              <a:t> and Recovery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 err="1">
                <a:latin typeface="Fira Sans Medium" panose="020B0503050000020004" pitchFamily="34" charset="0"/>
              </a:rPr>
              <a:t>Behavior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trees</a:t>
            </a:r>
            <a:r>
              <a:rPr lang="it-IT" sz="1400" dirty="0">
                <a:latin typeface="Fira Sans Medium" panose="020B0503050000020004" pitchFamily="34" charset="0"/>
              </a:rPr>
              <a:t> XML file</a:t>
            </a: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BT </a:t>
            </a:r>
            <a:r>
              <a:rPr lang="it-IT" sz="1400" dirty="0" err="1">
                <a:latin typeface="Fira Sans Medium" panose="020B0503050000020004" pitchFamily="34" charset="0"/>
              </a:rPr>
              <a:t>node</a:t>
            </a:r>
            <a:r>
              <a:rPr lang="it-IT" sz="1400" dirty="0">
                <a:latin typeface="Fira Sans Medium" panose="020B0503050000020004" pitchFamily="34" charset="0"/>
              </a:rPr>
              <a:t> call task server in </a:t>
            </a:r>
            <a:r>
              <a:rPr lang="it-IT" sz="1400" dirty="0" err="1">
                <a:latin typeface="Fira Sans Medium" panose="020B0503050000020004" pitchFamily="34" charset="0"/>
              </a:rPr>
              <a:t>other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processes</a:t>
            </a:r>
            <a:endParaRPr lang="it-IT" sz="1400" dirty="0">
              <a:latin typeface="Fira Sans Medium" panose="020B0503050000020004" pitchFamily="34" charset="0"/>
            </a:endParaRPr>
          </a:p>
          <a:p>
            <a:pPr marL="742950" lvl="1" indent="-285750">
              <a:buSzPct val="120000"/>
              <a:buFont typeface="Wingdings" panose="05000000000000000000" pitchFamily="2" charset="2"/>
              <a:buChar char="§"/>
            </a:pPr>
            <a:r>
              <a:rPr lang="it-IT" sz="1400" dirty="0" err="1">
                <a:latin typeface="Fira Sans Medium" panose="020B0503050000020004" pitchFamily="34" charset="0"/>
              </a:rPr>
              <a:t>Navigation</a:t>
            </a:r>
            <a:r>
              <a:rPr lang="it-IT" sz="1400" dirty="0">
                <a:latin typeface="Fira Sans Medium" panose="020B0503050000020004" pitchFamily="34" charset="0"/>
              </a:rPr>
              <a:t> </a:t>
            </a:r>
            <a:r>
              <a:rPr lang="it-IT" sz="1400" dirty="0" err="1">
                <a:latin typeface="Fira Sans Medium" panose="020B0503050000020004" pitchFamily="34" charset="0"/>
              </a:rPr>
              <a:t>subtree</a:t>
            </a:r>
            <a:r>
              <a:rPr lang="it-IT" sz="1400" dirty="0">
                <a:latin typeface="Fira Sans Medium" panose="020B0503050000020004" pitchFamily="34" charset="0"/>
              </a:rPr>
              <a:t>, Recovery </a:t>
            </a:r>
            <a:r>
              <a:rPr lang="it-IT" sz="1400" dirty="0" err="1">
                <a:latin typeface="Fira Sans Medium" panose="020B0503050000020004" pitchFamily="34" charset="0"/>
              </a:rPr>
              <a:t>subtree</a:t>
            </a: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Clr>
                <a:srgbClr val="00FF00"/>
              </a:buClr>
              <a:buSzPct val="120000"/>
              <a:buFont typeface="Arial" panose="020B0604020202020204" pitchFamily="34" charset="0"/>
              <a:buChar char="•"/>
            </a:pP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Clr>
                <a:srgbClr val="00FF00"/>
              </a:buClr>
              <a:buSzPct val="120000"/>
              <a:buFont typeface="Arial" panose="020B0604020202020204" pitchFamily="34" charset="0"/>
              <a:buChar char="•"/>
            </a:pPr>
            <a:endParaRPr lang="it-IT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B29DCE2-5FE5-4296-8B1C-6527E31BAA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184" y="920502"/>
            <a:ext cx="6186616" cy="2249257"/>
          </a:xfrm>
          <a:prstGeom prst="rect">
            <a:avLst/>
          </a:prstGeom>
        </p:spPr>
      </p:pic>
      <p:pic>
        <p:nvPicPr>
          <p:cNvPr id="10" name="Immagine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6E52BCAE-7164-490B-87A7-2DD96C99B3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2215" y="3871995"/>
            <a:ext cx="4191585" cy="169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540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7B6F00A-ED98-374D-A77E-D963C5F2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Navigation2 – Modular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F3D1F5-AD70-BE43-9175-A167253EB7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7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3B33FCBE-3C74-C949-87C9-62362B73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https://navigation.ros.org/index.html</a:t>
            </a: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86100E7-E60D-4268-A352-624A30C20966}"/>
              </a:ext>
            </a:extLst>
          </p:cNvPr>
          <p:cNvSpPr txBox="1"/>
          <p:nvPr/>
        </p:nvSpPr>
        <p:spPr>
          <a:xfrm>
            <a:off x="838200" y="1164184"/>
            <a:ext cx="8503508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err="1">
                <a:latin typeface="Fira Sans Medium" panose="020B0503050000020004" pitchFamily="34" charset="0"/>
              </a:rPr>
              <a:t>Indipendent</a:t>
            </a:r>
            <a:r>
              <a:rPr lang="it-IT" sz="1400" dirty="0">
                <a:latin typeface="Fira Sans Medium" panose="020B0503050000020004" pitchFamily="34" charset="0"/>
              </a:rPr>
              <a:t> Servers and Plugins</a:t>
            </a:r>
          </a:p>
          <a:p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Map Server, load, serve, and store maps;</a:t>
            </a: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endParaRPr lang="en-US" sz="1400" dirty="0">
              <a:latin typeface="Fira Sans Medium" panose="020B0503050000020004" pitchFamily="34" charset="0"/>
            </a:endParaRP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AMCL, localize the robot on the map;</a:t>
            </a: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endParaRPr lang="en-US" sz="1400" dirty="0">
              <a:latin typeface="Fira Sans Medium" panose="020B0503050000020004" pitchFamily="34" charset="0"/>
            </a:endParaRP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Nav2 Planner, plan a path from A to B around obstacles;</a:t>
            </a: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endParaRPr lang="en-US" sz="1400" dirty="0">
              <a:latin typeface="Fira Sans Medium" panose="020B0503050000020004" pitchFamily="34" charset="0"/>
            </a:endParaRP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Nav2 Controller, control the robot as it follows the path;</a:t>
            </a: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endParaRPr lang="en-US" sz="1400" dirty="0">
              <a:latin typeface="Fira Sans Medium" panose="020B0503050000020004" pitchFamily="34" charset="0"/>
            </a:endParaRP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Nav2 Smoother, smooth path plans to be more continuous and feasible;</a:t>
            </a: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endParaRPr lang="en-US" sz="1400" dirty="0">
              <a:latin typeface="Fira Sans Medium" panose="020B0503050000020004" pitchFamily="34" charset="0"/>
            </a:endParaRP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Nav2 </a:t>
            </a:r>
            <a:r>
              <a:rPr lang="en-US" sz="1400" dirty="0" err="1">
                <a:latin typeface="Fira Sans Medium" panose="020B0503050000020004" pitchFamily="34" charset="0"/>
              </a:rPr>
              <a:t>Costmap</a:t>
            </a:r>
            <a:r>
              <a:rPr lang="en-US" sz="1400" dirty="0">
                <a:latin typeface="Fira Sans Medium" panose="020B0503050000020004" pitchFamily="34" charset="0"/>
              </a:rPr>
              <a:t> 2D, convert sensor data into a </a:t>
            </a:r>
            <a:r>
              <a:rPr lang="en-US" sz="1400" dirty="0" err="1">
                <a:latin typeface="Fira Sans Medium" panose="020B0503050000020004" pitchFamily="34" charset="0"/>
              </a:rPr>
              <a:t>costmap</a:t>
            </a:r>
            <a:r>
              <a:rPr lang="en-US" sz="1400" dirty="0">
                <a:latin typeface="Fira Sans Medium" panose="020B0503050000020004" pitchFamily="34" charset="0"/>
              </a:rPr>
              <a:t> representation of the world;</a:t>
            </a: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endParaRPr lang="en-US" sz="1400" dirty="0">
              <a:latin typeface="Fira Sans Medium" panose="020B0503050000020004" pitchFamily="34" charset="0"/>
            </a:endParaRP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Nav2 Recoveries, compute recovery behaviors in case of failure;</a:t>
            </a: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endParaRPr lang="en-US" sz="1400" dirty="0">
              <a:latin typeface="Fira Sans Medium" panose="020B0503050000020004" pitchFamily="34" charset="0"/>
            </a:endParaRP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Nav2 Core, plugins to enable your own custom algorithms and behaviors;</a:t>
            </a: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endParaRPr lang="en-US" sz="1400" dirty="0">
              <a:latin typeface="Fira Sans Medium" panose="020B0503050000020004" pitchFamily="34" charset="0"/>
            </a:endParaRPr>
          </a:p>
          <a:p>
            <a:pPr marL="285750" indent="-285750" algn="l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…</a:t>
            </a:r>
          </a:p>
          <a:p>
            <a:pPr>
              <a:buClr>
                <a:srgbClr val="00FF00"/>
              </a:buClr>
              <a:buSzPct val="120000"/>
            </a:pP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Clr>
                <a:srgbClr val="00FF00"/>
              </a:buClr>
              <a:buSzPct val="120000"/>
              <a:buFont typeface="Arial" panose="020B0604020202020204" pitchFamily="34" charset="0"/>
              <a:buChar char="•"/>
            </a:pPr>
            <a:endParaRPr lang="it-IT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09F41A6-7211-4F9D-B470-2C3C33789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1688" y="1164184"/>
            <a:ext cx="4963218" cy="1590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953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1C9EAE9-98F0-0A46-9326-81E8D38933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 err="1"/>
              <a:t>Spatio-Temporal</a:t>
            </a:r>
            <a:r>
              <a:rPr lang="it-IT" dirty="0"/>
              <a:t> Voxel Layer (STVL)</a:t>
            </a:r>
          </a:p>
        </p:txBody>
      </p:sp>
    </p:spTree>
    <p:extLst>
      <p:ext uri="{BB962C8B-B14F-4D97-AF65-F5344CB8AC3E}">
        <p14:creationId xmlns:p14="http://schemas.microsoft.com/office/powerpoint/2010/main" val="3130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7B6F00A-ED98-374D-A77E-D963C5F25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STVL - </a:t>
            </a:r>
            <a:r>
              <a:rPr lang="it-IT" dirty="0" err="1"/>
              <a:t>Overview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7F3D1F5-AD70-BE43-9175-A167253EB74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C4A954-C260-E84D-8B85-4D54550A05DF}" type="slidenum">
              <a:rPr lang="it-IT" smtClean="0"/>
              <a:pPr/>
              <a:t>9</a:t>
            </a:fld>
            <a:endParaRPr lang="it-IT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3B33FCBE-3C74-C949-87C9-62362B73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https://github.com/SteveMacenski/spatio_temporal_voxel_layer/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C8A1C89-3078-4A71-908C-69982417B528}"/>
              </a:ext>
            </a:extLst>
          </p:cNvPr>
          <p:cNvSpPr txBox="1"/>
          <p:nvPr/>
        </p:nvSpPr>
        <p:spPr>
          <a:xfrm>
            <a:off x="838200" y="1129427"/>
            <a:ext cx="105156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it-IT" sz="1400" dirty="0">
                <a:latin typeface="Fira Sans Medium" panose="020B0503050000020004" pitchFamily="34" charset="0"/>
              </a:rPr>
              <a:t>Navigation2 Plugin</a:t>
            </a:r>
          </a:p>
          <a:p>
            <a:pPr marL="742950" lvl="1" indent="-285750">
              <a:buSzPct val="90000"/>
              <a:buFont typeface="Wingdings" panose="05000000000000000000" pitchFamily="2" charset="2"/>
              <a:buChar char="§"/>
            </a:pPr>
            <a:r>
              <a:rPr lang="it-IT" sz="1400" dirty="0" err="1">
                <a:latin typeface="Fira Sans Medium" panose="020B0503050000020004" pitchFamily="34" charset="0"/>
              </a:rPr>
              <a:t>Costmap</a:t>
            </a:r>
            <a:r>
              <a:rPr lang="it-IT" sz="1400" dirty="0">
                <a:latin typeface="Fira Sans Medium" panose="020B0503050000020004" pitchFamily="34" charset="0"/>
              </a:rPr>
              <a:t> Layer</a:t>
            </a:r>
          </a:p>
          <a:p>
            <a:pPr lvl="1">
              <a:buSzPct val="90000"/>
            </a:pPr>
            <a:endParaRPr lang="it-IT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 dirty="0">
                <a:latin typeface="Fira Sans Medium" panose="020B0503050000020004" pitchFamily="34" charset="0"/>
              </a:rPr>
              <a:t>Developed and maintained by </a:t>
            </a:r>
            <a:r>
              <a:rPr lang="en-US" sz="1400" dirty="0">
                <a:latin typeface="Fira Sans Medium" panose="020B05030500000200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Steven </a:t>
            </a:r>
            <a:r>
              <a:rPr lang="en-US" sz="1400" dirty="0" err="1">
                <a:latin typeface="Fira Sans Medium" panose="020B05030500000200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Macenski</a:t>
            </a:r>
            <a:r>
              <a:rPr lang="en-US" sz="1400" dirty="0">
                <a:latin typeface="Fira Sans Medium" panose="020B0503050000020004" pitchFamily="34" charset="0"/>
              </a:rPr>
              <a:t> at </a:t>
            </a:r>
            <a:r>
              <a:rPr lang="en-US" sz="1400" dirty="0" err="1">
                <a:latin typeface="Fira Sans Medium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Simbe</a:t>
            </a:r>
            <a:r>
              <a:rPr lang="en-US" sz="1400" dirty="0">
                <a:latin typeface="Fira Sans Medium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Robotics</a:t>
            </a:r>
            <a:endParaRPr lang="en-US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endParaRPr lang="en-US" sz="1400" dirty="0">
              <a:latin typeface="Fira Sans Medium" panose="020B0503050000020004" pitchFamily="34" charset="0"/>
            </a:endParaRPr>
          </a:p>
          <a:p>
            <a:pPr marL="285750" indent="-285750">
              <a:buSzPct val="120000"/>
              <a:buFont typeface="Arial" panose="020B0604020202020204" pitchFamily="34" charset="0"/>
              <a:buChar char="•"/>
            </a:pPr>
            <a:r>
              <a:rPr lang="en-US" sz="1400" dirty="0" err="1">
                <a:latin typeface="Fira Sans Medium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OpenVDB</a:t>
            </a:r>
            <a:r>
              <a:rPr lang="en-US" sz="1400" dirty="0">
                <a:latin typeface="Fira Sans Medium" panose="020B0503050000020004" pitchFamily="34" charset="0"/>
              </a:rPr>
              <a:t>, open-source C++ library built by </a:t>
            </a:r>
            <a:r>
              <a:rPr lang="en-US" sz="1400" dirty="0" err="1">
                <a:latin typeface="Fira Sans Medium" panose="020B0503050000020004" pitchFamily="34" charset="0"/>
              </a:rPr>
              <a:t>Dreamworks</a:t>
            </a:r>
            <a:r>
              <a:rPr lang="en-US" sz="1400" dirty="0">
                <a:latin typeface="Fira Sans Medium" panose="020B0503050000020004" pitchFamily="34" charset="0"/>
              </a:rPr>
              <a:t> “comprising a novel hierarchical data structure and a suite of tools for the efficient storage and manipulation of sparse volumetric data discretized on three-dimensional grids...”</a:t>
            </a:r>
          </a:p>
          <a:p>
            <a:pPr>
              <a:buSzPct val="120000"/>
            </a:pPr>
            <a:endParaRPr lang="it-IT" sz="1400" dirty="0">
              <a:latin typeface="Fira Sans Medium" panose="020B0503050000020004" pitchFamily="34" charset="0"/>
            </a:endParaRPr>
          </a:p>
          <a:p>
            <a:endParaRPr lang="en-US" sz="1600" b="1" dirty="0">
              <a:latin typeface="Fira Sans Medium" panose="020B0503050000020004" pitchFamily="34" charset="0"/>
            </a:endParaRPr>
          </a:p>
          <a:p>
            <a:r>
              <a:rPr lang="en-US" sz="1600" b="1" dirty="0">
                <a:latin typeface="Fira Sans Medium" panose="020B0503050000020004" pitchFamily="34" charset="0"/>
              </a:rPr>
              <a:t>Tasks</a:t>
            </a:r>
          </a:p>
          <a:p>
            <a:pPr>
              <a:buSzPct val="120000"/>
            </a:pPr>
            <a:endParaRPr lang="en-US" sz="1600" b="1" dirty="0">
              <a:latin typeface="Fira Sans Medium" panose="020B0503050000020004" pitchFamily="34" charset="0"/>
            </a:endParaRPr>
          </a:p>
          <a:p>
            <a:pPr>
              <a:buSzPct val="120000"/>
            </a:pPr>
            <a:r>
              <a:rPr lang="en-US" sz="1400" dirty="0">
                <a:latin typeface="Fira Sans Medium" panose="020B0503050000020004" pitchFamily="34" charset="0"/>
              </a:rPr>
              <a:t>   -   Replacement for the standard voxel representation of the environment</a:t>
            </a:r>
          </a:p>
          <a:p>
            <a:pPr>
              <a:buSzPct val="120000"/>
            </a:pPr>
            <a:r>
              <a:rPr lang="en-US" sz="1400" dirty="0">
                <a:latin typeface="Fira Sans Medium" panose="020B0503050000020004" pitchFamily="34" charset="0"/>
              </a:rPr>
              <a:t>   -   Ability to efficiently maintains temporal 3D sparse volumetric voxel grid with decay through sensor models</a:t>
            </a:r>
          </a:p>
          <a:p>
            <a:pPr>
              <a:buSzPct val="120000"/>
            </a:pPr>
            <a:endParaRPr lang="en-US" sz="1400" dirty="0">
              <a:latin typeface="Fira Sans Medium" panose="020B0503050000020004" pitchFamily="34" charset="0"/>
            </a:endParaRPr>
          </a:p>
          <a:p>
            <a:pPr>
              <a:buSzPct val="120000"/>
            </a:pPr>
            <a:r>
              <a:rPr lang="en-US" sz="1400" dirty="0">
                <a:latin typeface="Fira Sans Medium" panose="020B0503050000020004" pitchFamily="34" charset="0"/>
              </a:rPr>
              <a:t>   -   Wrapped with ROS tools and interfaces to the </a:t>
            </a:r>
            <a:r>
              <a:rPr lang="en-US" sz="1400" dirty="0">
                <a:latin typeface="Fira Sans Medium" panose="020B05030500000200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navigation stack</a:t>
            </a:r>
            <a:r>
              <a:rPr lang="en-US" sz="1400" dirty="0">
                <a:latin typeface="Fira Sans Medium" panose="020B0503050000020004" pitchFamily="34" charset="0"/>
              </a:rPr>
              <a:t> for uses in standard ROS configurations</a:t>
            </a:r>
          </a:p>
          <a:p>
            <a:pPr>
              <a:buSzPct val="120000"/>
            </a:pPr>
            <a:r>
              <a:rPr lang="en-US" sz="1400" dirty="0">
                <a:latin typeface="Fira Sans Medium" panose="020B0503050000020004" pitchFamily="34" charset="0"/>
              </a:rPr>
              <a:t>   -   Possible without ROS/Navigation</a:t>
            </a:r>
          </a:p>
          <a:p>
            <a:endParaRPr lang="en-US" sz="1400" dirty="0">
              <a:latin typeface="Fira Sans Medium" panose="020B0503050000020004" pitchFamily="34" charset="0"/>
            </a:endParaRPr>
          </a:p>
          <a:p>
            <a:endParaRPr lang="en-US" sz="1400" dirty="0">
              <a:latin typeface="Fira Sans Medium" panose="020B0503050000020004" pitchFamily="34" charset="0"/>
            </a:endParaRPr>
          </a:p>
          <a:p>
            <a:endParaRPr lang="it-IT" sz="1400" dirty="0">
              <a:latin typeface="Fira Sans Medium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65760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dibris">
      <a:dk1>
        <a:srgbClr val="000000"/>
      </a:dk1>
      <a:lt1>
        <a:srgbClr val="FFFFFF"/>
      </a:lt1>
      <a:dk2>
        <a:srgbClr val="000000"/>
      </a:dk2>
      <a:lt2>
        <a:srgbClr val="E7E6E6"/>
      </a:lt2>
      <a:accent1>
        <a:srgbClr val="574676"/>
      </a:accent1>
      <a:accent2>
        <a:srgbClr val="574676"/>
      </a:accent2>
      <a:accent3>
        <a:srgbClr val="574676"/>
      </a:accent3>
      <a:accent4>
        <a:srgbClr val="574676"/>
      </a:accent4>
      <a:accent5>
        <a:srgbClr val="574676"/>
      </a:accent5>
      <a:accent6>
        <a:srgbClr val="574676"/>
      </a:accent6>
      <a:hlink>
        <a:srgbClr val="574676"/>
      </a:hlink>
      <a:folHlink>
        <a:srgbClr val="E7E6E6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marL="0" indent="0" algn="l">
          <a:buNone/>
          <a:defRPr sz="1050" b="0" i="1" dirty="0" smtClean="0">
            <a:latin typeface="Fira Sans" panose="020B05030500000200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EF742A23-13A2-42FC-BA91-069BFAAF7DE3}" vid="{C72BE833-5596-4DD4-BFF8-649D71858D93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DIBRIS_POLI_presentazione_widescreen</Template>
  <TotalTime>119</TotalTime>
  <Words>1082</Words>
  <Application>Microsoft Office PowerPoint</Application>
  <PresentationFormat>Widescreen</PresentationFormat>
  <Paragraphs>197</Paragraphs>
  <Slides>23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23</vt:i4>
      </vt:variant>
    </vt:vector>
  </HeadingPairs>
  <TitlesOfParts>
    <vt:vector size="30" baseType="lpstr">
      <vt:lpstr>Roboto Slab</vt:lpstr>
      <vt:lpstr>Calibri</vt:lpstr>
      <vt:lpstr>Fira Sans Medium</vt:lpstr>
      <vt:lpstr>Wingdings</vt:lpstr>
      <vt:lpstr>Fira Sans</vt:lpstr>
      <vt:lpstr>Arial</vt:lpstr>
      <vt:lpstr>Tema di Office</vt:lpstr>
      <vt:lpstr>Navigation and 3D Mapping with ROS2</vt:lpstr>
      <vt:lpstr>UML – Unified Modelling Language</vt:lpstr>
      <vt:lpstr>UML – Unified Modelling Language</vt:lpstr>
      <vt:lpstr>Navigation2</vt:lpstr>
      <vt:lpstr>Navigation2 - Overview</vt:lpstr>
      <vt:lpstr>Navigation2 – Behavoir Trees (BT) Navigation</vt:lpstr>
      <vt:lpstr>Navigation2 – Modular</vt:lpstr>
      <vt:lpstr>Spatio-Temporal Voxel Layer (STVL)</vt:lpstr>
      <vt:lpstr>STVL - Overview</vt:lpstr>
      <vt:lpstr>Why STVL?</vt:lpstr>
      <vt:lpstr>Why STVL?</vt:lpstr>
      <vt:lpstr>Linorobot2</vt:lpstr>
      <vt:lpstr>Linorobot2 Simulation - Overview</vt:lpstr>
      <vt:lpstr>Linorobot2 Simulation - Overview</vt:lpstr>
      <vt:lpstr>Linorobot2 Simulation – Office Environment </vt:lpstr>
      <vt:lpstr>Linorobot2 Simulation – Office Environment </vt:lpstr>
      <vt:lpstr>Linorobot2 Simulation – Playground Environment </vt:lpstr>
      <vt:lpstr>Linorobot2 Simulation – Playground Environment </vt:lpstr>
      <vt:lpstr>Linorobot2 Simulation – 3D LiDAR vs RGB-D</vt:lpstr>
      <vt:lpstr>What’s Next?</vt:lpstr>
      <vt:lpstr>What’s Next?</vt:lpstr>
      <vt:lpstr>Repository, Documentation and Issue</vt:lpstr>
      <vt:lpstr>Presentazione standard di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Navigation and 3D Mapping with ROS2</dc:title>
  <dc:subject/>
  <dc:creator>Thomas Campagnolo</dc:creator>
  <cp:keywords/>
  <dc:description/>
  <cp:lastModifiedBy>Thomas Campagnolo</cp:lastModifiedBy>
  <cp:revision>15</cp:revision>
  <cp:lastPrinted>2019-04-15T13:03:12Z</cp:lastPrinted>
  <dcterms:created xsi:type="dcterms:W3CDTF">2022-06-14T08:01:51Z</dcterms:created>
  <dcterms:modified xsi:type="dcterms:W3CDTF">2022-06-14T10:01:30Z</dcterms:modified>
  <cp:category/>
</cp:coreProperties>
</file>

<file path=docProps/thumbnail.jpeg>
</file>